
<file path=[Content_Types].xml><?xml version="1.0" encoding="utf-8"?>
<Types xmlns="http://schemas.openxmlformats.org/package/2006/content-types">
  <Override PartName="/ppt/slideMasters/slideMaster3.xml" ContentType="application/vnd.openxmlformats-officedocument.presentationml.slideMaster+xml"/>
  <Override PartName="/ppt/theme/themeOverride12.xml" ContentType="application/vnd.openxmlformats-officedocument.themeOverr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heme/themeOverride15.xml" ContentType="application/vnd.openxmlformats-officedocument.themeOverr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13.xml" ContentType="application/vnd.openxmlformats-officedocument.themeOverr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Override6.xml" ContentType="application/vnd.openxmlformats-officedocument.themeOverride+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Override9.xml" ContentType="application/vnd.openxmlformats-officedocument.themeOverride+xml"/>
  <Override PartName="/ppt/theme/themeOverride14.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theme/themeOverride7.xml" ContentType="application/vnd.openxmlformats-officedocument.themeOverr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2" r:id="rId1"/>
    <p:sldMasterId id="2147483687" r:id="rId2"/>
    <p:sldMasterId id="2147483693" r:id="rId3"/>
  </p:sldMasterIdLst>
  <p:notesMasterIdLst>
    <p:notesMasterId r:id="rId28"/>
  </p:notesMasterIdLst>
  <p:handoutMasterIdLst>
    <p:handoutMasterId r:id="rId29"/>
  </p:handoutMasterIdLst>
  <p:sldIdLst>
    <p:sldId id="338" r:id="rId4"/>
    <p:sldId id="339" r:id="rId5"/>
    <p:sldId id="340" r:id="rId6"/>
    <p:sldId id="341" r:id="rId7"/>
    <p:sldId id="368"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7" r:id="rId23"/>
    <p:sldId id="358" r:id="rId24"/>
    <p:sldId id="370" r:id="rId25"/>
    <p:sldId id="367" r:id="rId26"/>
    <p:sldId id="361" r:id="rId27"/>
  </p:sldIdLst>
  <p:sldSz cx="13011150" cy="9756775"/>
  <p:notesSz cx="9601200" cy="7315200"/>
  <p:defaultTextStyle>
    <a:defPPr>
      <a:defRPr lang="en-US"/>
    </a:defPPr>
    <a:lvl1pPr algn="l" defTabSz="1298575" rtl="0" fontAlgn="base">
      <a:spcBef>
        <a:spcPct val="0"/>
      </a:spcBef>
      <a:spcAft>
        <a:spcPct val="0"/>
      </a:spcAft>
      <a:defRPr sz="2600" kern="1200">
        <a:solidFill>
          <a:schemeClr val="tx1"/>
        </a:solidFill>
        <a:latin typeface="Arial" charset="0"/>
        <a:ea typeface="ヒラギノ角ゴ Pro W3"/>
        <a:cs typeface="ヒラギノ角ゴ Pro W3"/>
      </a:defRPr>
    </a:lvl1pPr>
    <a:lvl2pPr marL="647700" indent="-190500" algn="l" defTabSz="1298575" rtl="0" fontAlgn="base">
      <a:spcBef>
        <a:spcPct val="0"/>
      </a:spcBef>
      <a:spcAft>
        <a:spcPct val="0"/>
      </a:spcAft>
      <a:defRPr sz="2600" kern="1200">
        <a:solidFill>
          <a:schemeClr val="tx1"/>
        </a:solidFill>
        <a:latin typeface="Arial" charset="0"/>
        <a:ea typeface="ヒラギノ角ゴ Pro W3"/>
        <a:cs typeface="ヒラギノ角ゴ Pro W3"/>
      </a:defRPr>
    </a:lvl2pPr>
    <a:lvl3pPr marL="1298575" indent="-384175" algn="l" defTabSz="1298575" rtl="0" fontAlgn="base">
      <a:spcBef>
        <a:spcPct val="0"/>
      </a:spcBef>
      <a:spcAft>
        <a:spcPct val="0"/>
      </a:spcAft>
      <a:defRPr sz="2600" kern="1200">
        <a:solidFill>
          <a:schemeClr val="tx1"/>
        </a:solidFill>
        <a:latin typeface="Arial" charset="0"/>
        <a:ea typeface="ヒラギノ角ゴ Pro W3"/>
        <a:cs typeface="ヒラギノ角ゴ Pro W3"/>
      </a:defRPr>
    </a:lvl3pPr>
    <a:lvl4pPr marL="1949450" indent="-577850" algn="l" defTabSz="1298575" rtl="0" fontAlgn="base">
      <a:spcBef>
        <a:spcPct val="0"/>
      </a:spcBef>
      <a:spcAft>
        <a:spcPct val="0"/>
      </a:spcAft>
      <a:defRPr sz="2600" kern="1200">
        <a:solidFill>
          <a:schemeClr val="tx1"/>
        </a:solidFill>
        <a:latin typeface="Arial" charset="0"/>
        <a:ea typeface="ヒラギノ角ゴ Pro W3"/>
        <a:cs typeface="ヒラギノ角ゴ Pro W3"/>
      </a:defRPr>
    </a:lvl4pPr>
    <a:lvl5pPr marL="2598738" indent="-769938" algn="l" defTabSz="1298575" rtl="0" fontAlgn="base">
      <a:spcBef>
        <a:spcPct val="0"/>
      </a:spcBef>
      <a:spcAft>
        <a:spcPct val="0"/>
      </a:spcAft>
      <a:defRPr sz="2600" kern="1200">
        <a:solidFill>
          <a:schemeClr val="tx1"/>
        </a:solidFill>
        <a:latin typeface="Arial" charset="0"/>
        <a:ea typeface="ヒラギノ角ゴ Pro W3"/>
        <a:cs typeface="ヒラギノ角ゴ Pro W3"/>
      </a:defRPr>
    </a:lvl5pPr>
    <a:lvl6pPr marL="2286000" algn="l" defTabSz="914400" rtl="0" eaLnBrk="1" latinLnBrk="0" hangingPunct="1">
      <a:defRPr sz="2600" kern="1200">
        <a:solidFill>
          <a:schemeClr val="tx1"/>
        </a:solidFill>
        <a:latin typeface="Arial" charset="0"/>
        <a:ea typeface="ヒラギノ角ゴ Pro W3"/>
        <a:cs typeface="ヒラギノ角ゴ Pro W3"/>
      </a:defRPr>
    </a:lvl6pPr>
    <a:lvl7pPr marL="2743200" algn="l" defTabSz="914400" rtl="0" eaLnBrk="1" latinLnBrk="0" hangingPunct="1">
      <a:defRPr sz="2600" kern="1200">
        <a:solidFill>
          <a:schemeClr val="tx1"/>
        </a:solidFill>
        <a:latin typeface="Arial" charset="0"/>
        <a:ea typeface="ヒラギノ角ゴ Pro W3"/>
        <a:cs typeface="ヒラギノ角ゴ Pro W3"/>
      </a:defRPr>
    </a:lvl7pPr>
    <a:lvl8pPr marL="3200400" algn="l" defTabSz="914400" rtl="0" eaLnBrk="1" latinLnBrk="0" hangingPunct="1">
      <a:defRPr sz="2600" kern="1200">
        <a:solidFill>
          <a:schemeClr val="tx1"/>
        </a:solidFill>
        <a:latin typeface="Arial" charset="0"/>
        <a:ea typeface="ヒラギノ角ゴ Pro W3"/>
        <a:cs typeface="ヒラギノ角ゴ Pro W3"/>
      </a:defRPr>
    </a:lvl8pPr>
    <a:lvl9pPr marL="3657600" algn="l" defTabSz="914400" rtl="0" eaLnBrk="1" latinLnBrk="0" hangingPunct="1">
      <a:defRPr sz="2600" kern="1200">
        <a:solidFill>
          <a:schemeClr val="tx1"/>
        </a:solidFill>
        <a:latin typeface="Arial"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frameSlides="1"/>
  <p:showPr showNarration="1">
    <p:present/>
    <p:sldAll/>
    <p:penClr>
      <a:srgbClr val="FF0000"/>
    </p:penClr>
  </p:showPr>
  <p:clrMru>
    <a:srgbClr val="004282"/>
    <a:srgbClr val="EE0066"/>
    <a:srgbClr val="118888"/>
    <a:srgbClr val="77BB11"/>
    <a:srgbClr val="7F7F7F"/>
    <a:srgbClr val="FFAA00"/>
    <a:srgbClr val="9999FF"/>
    <a:srgbClr val="CCECFF"/>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0" autoAdjust="0"/>
    <p:restoredTop sz="89786" autoAdjust="0"/>
  </p:normalViewPr>
  <p:slideViewPr>
    <p:cSldViewPr>
      <p:cViewPr>
        <p:scale>
          <a:sx n="74" d="100"/>
          <a:sy n="74" d="100"/>
        </p:scale>
        <p:origin x="-312" y="-72"/>
      </p:cViewPr>
      <p:guideLst>
        <p:guide orient="horz" pos="3073"/>
        <p:guide pos="40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1" d="100"/>
        <a:sy n="71" d="100"/>
      </p:scale>
      <p:origin x="0" y="0"/>
    </p:cViewPr>
  </p:sorterViewPr>
  <p:notesViewPr>
    <p:cSldViewPr>
      <p:cViewPr varScale="1">
        <p:scale>
          <a:sx n="67" d="100"/>
          <a:sy n="67" d="100"/>
        </p:scale>
        <p:origin x="-3516" y="-120"/>
      </p:cViewPr>
      <p:guideLst>
        <p:guide orient="horz" pos="2304"/>
        <p:guide pos="302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4159250" cy="366713"/>
          </a:xfrm>
          <a:prstGeom prst="rect">
            <a:avLst/>
          </a:prstGeom>
          <a:noFill/>
          <a:ln w="9525">
            <a:noFill/>
            <a:miter lim="800000"/>
            <a:headEnd/>
            <a:tailEnd/>
          </a:ln>
        </p:spPr>
        <p:txBody>
          <a:bodyPr vert="horz" wrap="square" lIns="66899" tIns="33450" rIns="66899" bIns="33450" numCol="1" anchor="t" anchorCtr="0" compatLnSpc="1">
            <a:prstTxWarp prst="textNoShape">
              <a:avLst/>
            </a:prstTxWarp>
          </a:bodyPr>
          <a:lstStyle>
            <a:lvl1pPr defTabSz="950913">
              <a:defRPr sz="900">
                <a:latin typeface="Calibri" pitchFamily="34" charset="0"/>
              </a:defRPr>
            </a:lvl1pPr>
          </a:lstStyle>
          <a:p>
            <a:pPr>
              <a:defRPr/>
            </a:pPr>
            <a:endParaRPr lang="zh-CN" altLang="en-US"/>
          </a:p>
        </p:txBody>
      </p:sp>
      <p:sp>
        <p:nvSpPr>
          <p:cNvPr id="3" name="Date Placeholder 2"/>
          <p:cNvSpPr>
            <a:spLocks noGrp="1"/>
          </p:cNvSpPr>
          <p:nvPr>
            <p:ph type="dt" sz="quarter" idx="1"/>
          </p:nvPr>
        </p:nvSpPr>
        <p:spPr bwMode="auto">
          <a:xfrm>
            <a:off x="5438775" y="0"/>
            <a:ext cx="4160838" cy="366713"/>
          </a:xfrm>
          <a:prstGeom prst="rect">
            <a:avLst/>
          </a:prstGeom>
          <a:noFill/>
          <a:ln w="9525">
            <a:noFill/>
            <a:miter lim="800000"/>
            <a:headEnd/>
            <a:tailEnd/>
          </a:ln>
        </p:spPr>
        <p:txBody>
          <a:bodyPr vert="horz" wrap="square" lIns="66899" tIns="33450" rIns="66899" bIns="33450" numCol="1" anchor="t" anchorCtr="0" compatLnSpc="1">
            <a:prstTxWarp prst="textNoShape">
              <a:avLst/>
            </a:prstTxWarp>
          </a:bodyPr>
          <a:lstStyle>
            <a:lvl1pPr algn="r" defTabSz="950913">
              <a:defRPr sz="900">
                <a:latin typeface="Calibri" pitchFamily="34" charset="0"/>
              </a:defRPr>
            </a:lvl1pPr>
          </a:lstStyle>
          <a:p>
            <a:pPr>
              <a:defRPr/>
            </a:pPr>
            <a:fld id="{1CC7709A-3E23-4ACC-B8FD-5056BA0BFC42}" type="datetimeFigureOut">
              <a:rPr lang="zh-CN" altLang="en-US"/>
              <a:pPr>
                <a:defRPr/>
              </a:pPr>
              <a:t>2012/6/21</a:t>
            </a:fld>
            <a:endParaRPr lang="en-US" altLang="zh-CN"/>
          </a:p>
        </p:txBody>
      </p:sp>
      <p:sp>
        <p:nvSpPr>
          <p:cNvPr id="4" name="Footer Placeholder 3"/>
          <p:cNvSpPr>
            <a:spLocks noGrp="1"/>
          </p:cNvSpPr>
          <p:nvPr>
            <p:ph type="ftr" sz="quarter" idx="2"/>
          </p:nvPr>
        </p:nvSpPr>
        <p:spPr bwMode="auto">
          <a:xfrm>
            <a:off x="0" y="6946900"/>
            <a:ext cx="4159250" cy="366713"/>
          </a:xfrm>
          <a:prstGeom prst="rect">
            <a:avLst/>
          </a:prstGeom>
          <a:noFill/>
          <a:ln w="9525">
            <a:noFill/>
            <a:miter lim="800000"/>
            <a:headEnd/>
            <a:tailEnd/>
          </a:ln>
        </p:spPr>
        <p:txBody>
          <a:bodyPr vert="horz" wrap="square" lIns="66899" tIns="33450" rIns="66899" bIns="33450" numCol="1" anchor="b" anchorCtr="0" compatLnSpc="1">
            <a:prstTxWarp prst="textNoShape">
              <a:avLst/>
            </a:prstTxWarp>
          </a:bodyPr>
          <a:lstStyle>
            <a:lvl1pPr defTabSz="950913">
              <a:defRPr sz="900">
                <a:latin typeface="Calibri" pitchFamily="34" charset="0"/>
              </a:defRPr>
            </a:lvl1pPr>
          </a:lstStyle>
          <a:p>
            <a:pPr>
              <a:defRPr/>
            </a:pPr>
            <a:endParaRPr lang="en-US" altLang="zh-CN"/>
          </a:p>
        </p:txBody>
      </p:sp>
      <p:sp>
        <p:nvSpPr>
          <p:cNvPr id="5" name="Slide Number Placeholder 4"/>
          <p:cNvSpPr>
            <a:spLocks noGrp="1"/>
          </p:cNvSpPr>
          <p:nvPr>
            <p:ph type="sldNum" sz="quarter" idx="3"/>
          </p:nvPr>
        </p:nvSpPr>
        <p:spPr bwMode="auto">
          <a:xfrm>
            <a:off x="5438775" y="6946900"/>
            <a:ext cx="4160838" cy="366713"/>
          </a:xfrm>
          <a:prstGeom prst="rect">
            <a:avLst/>
          </a:prstGeom>
          <a:noFill/>
          <a:ln w="9525">
            <a:noFill/>
            <a:miter lim="800000"/>
            <a:headEnd/>
            <a:tailEnd/>
          </a:ln>
        </p:spPr>
        <p:txBody>
          <a:bodyPr vert="horz" wrap="square" lIns="66899" tIns="33450" rIns="66899" bIns="33450" numCol="1" anchor="b" anchorCtr="0" compatLnSpc="1">
            <a:prstTxWarp prst="textNoShape">
              <a:avLst/>
            </a:prstTxWarp>
          </a:bodyPr>
          <a:lstStyle>
            <a:lvl1pPr algn="r" defTabSz="950913">
              <a:defRPr sz="900">
                <a:latin typeface="Calibri" pitchFamily="34" charset="0"/>
              </a:defRPr>
            </a:lvl1pPr>
          </a:lstStyle>
          <a:p>
            <a:pPr>
              <a:defRPr/>
            </a:pPr>
            <a:fld id="{7072E383-D423-4D9A-BDF6-C57556DF2FBF}"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4159250" cy="366713"/>
          </a:xfrm>
          <a:prstGeom prst="rect">
            <a:avLst/>
          </a:prstGeom>
          <a:noFill/>
          <a:ln w="9525">
            <a:noFill/>
            <a:miter lim="800000"/>
            <a:headEnd/>
            <a:tailEnd/>
          </a:ln>
        </p:spPr>
        <p:txBody>
          <a:bodyPr vert="horz" wrap="square" lIns="98105" tIns="49052" rIns="98105" bIns="49052" numCol="1" anchor="t" anchorCtr="0" compatLnSpc="1">
            <a:prstTxWarp prst="textNoShape">
              <a:avLst/>
            </a:prstTxWarp>
          </a:bodyPr>
          <a:lstStyle>
            <a:lvl1pPr defTabSz="950913">
              <a:defRPr sz="1200">
                <a:latin typeface="Calibri" pitchFamily="34" charset="0"/>
              </a:defRPr>
            </a:lvl1pPr>
          </a:lstStyle>
          <a:p>
            <a:pPr>
              <a:defRPr/>
            </a:pPr>
            <a:endParaRPr lang="zh-CN" altLang="en-US"/>
          </a:p>
        </p:txBody>
      </p:sp>
      <p:sp>
        <p:nvSpPr>
          <p:cNvPr id="3" name="Date Placeholder 2"/>
          <p:cNvSpPr>
            <a:spLocks noGrp="1"/>
          </p:cNvSpPr>
          <p:nvPr>
            <p:ph type="dt" idx="1"/>
          </p:nvPr>
        </p:nvSpPr>
        <p:spPr bwMode="auto">
          <a:xfrm>
            <a:off x="5438775" y="0"/>
            <a:ext cx="4160838" cy="366713"/>
          </a:xfrm>
          <a:prstGeom prst="rect">
            <a:avLst/>
          </a:prstGeom>
          <a:noFill/>
          <a:ln w="9525">
            <a:noFill/>
            <a:miter lim="800000"/>
            <a:headEnd/>
            <a:tailEnd/>
          </a:ln>
        </p:spPr>
        <p:txBody>
          <a:bodyPr vert="horz" wrap="square" lIns="98105" tIns="49052" rIns="98105" bIns="49052" numCol="1" anchor="t" anchorCtr="0" compatLnSpc="1">
            <a:prstTxWarp prst="textNoShape">
              <a:avLst/>
            </a:prstTxWarp>
          </a:bodyPr>
          <a:lstStyle>
            <a:lvl1pPr algn="r" defTabSz="950913">
              <a:defRPr sz="1200">
                <a:latin typeface="Calibri" pitchFamily="34" charset="0"/>
              </a:defRPr>
            </a:lvl1pPr>
          </a:lstStyle>
          <a:p>
            <a:pPr>
              <a:defRPr/>
            </a:pPr>
            <a:fld id="{6F10F5FE-07B9-48B4-BDCD-2EC95A2D10BF}" type="datetimeFigureOut">
              <a:rPr lang="zh-CN" altLang="en-US"/>
              <a:pPr>
                <a:defRPr/>
              </a:pPr>
              <a:t>2012/6/21</a:t>
            </a:fld>
            <a:endParaRPr lang="en-US" altLang="zh-CN"/>
          </a:p>
        </p:txBody>
      </p:sp>
      <p:sp>
        <p:nvSpPr>
          <p:cNvPr id="4" name="Slide Image Placeholder 3"/>
          <p:cNvSpPr>
            <a:spLocks noGrp="1" noRot="1" noChangeAspect="1"/>
          </p:cNvSpPr>
          <p:nvPr>
            <p:ph type="sldImg" idx="2"/>
          </p:nvPr>
        </p:nvSpPr>
        <p:spPr>
          <a:xfrm>
            <a:off x="3429000" y="609600"/>
            <a:ext cx="2743200" cy="2057400"/>
          </a:xfrm>
          <a:prstGeom prst="rect">
            <a:avLst/>
          </a:prstGeom>
          <a:noFill/>
          <a:ln w="12700">
            <a:solidFill>
              <a:prstClr val="black"/>
            </a:solidFill>
          </a:ln>
        </p:spPr>
        <p:txBody>
          <a:bodyPr vert="horz" lIns="95662" tIns="47831" rIns="95662" bIns="47831" rtlCol="0" anchor="ctr"/>
          <a:lstStyle/>
          <a:p>
            <a:pPr lvl="0"/>
            <a:endParaRPr lang="en-US" noProof="0" dirty="0"/>
          </a:p>
        </p:txBody>
      </p:sp>
      <p:sp>
        <p:nvSpPr>
          <p:cNvPr id="5" name="Notes Placeholder 4"/>
          <p:cNvSpPr>
            <a:spLocks noGrp="1"/>
          </p:cNvSpPr>
          <p:nvPr>
            <p:ph type="body" sz="quarter" idx="3"/>
          </p:nvPr>
        </p:nvSpPr>
        <p:spPr bwMode="auto">
          <a:xfrm>
            <a:off x="958850" y="2925763"/>
            <a:ext cx="7683500" cy="3840162"/>
          </a:xfrm>
          <a:prstGeom prst="rect">
            <a:avLst/>
          </a:prstGeom>
          <a:noFill/>
          <a:ln w="9525">
            <a:noFill/>
            <a:miter lim="800000"/>
            <a:headEnd/>
            <a:tailEnd/>
          </a:ln>
        </p:spPr>
        <p:txBody>
          <a:bodyPr vert="horz" wrap="square" lIns="98105" tIns="49052" rIns="98105" bIns="49052"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bwMode="auto">
          <a:xfrm>
            <a:off x="0" y="6946900"/>
            <a:ext cx="4159250" cy="366713"/>
          </a:xfrm>
          <a:prstGeom prst="rect">
            <a:avLst/>
          </a:prstGeom>
          <a:noFill/>
          <a:ln w="9525">
            <a:noFill/>
            <a:miter lim="800000"/>
            <a:headEnd/>
            <a:tailEnd/>
          </a:ln>
        </p:spPr>
        <p:txBody>
          <a:bodyPr vert="horz" wrap="square" lIns="98105" tIns="49052" rIns="98105" bIns="49052" numCol="1" anchor="b" anchorCtr="0" compatLnSpc="1">
            <a:prstTxWarp prst="textNoShape">
              <a:avLst/>
            </a:prstTxWarp>
          </a:bodyPr>
          <a:lstStyle>
            <a:lvl1pPr defTabSz="950913">
              <a:defRPr sz="1200">
                <a:latin typeface="Calibri" pitchFamily="34" charset="0"/>
              </a:defRPr>
            </a:lvl1pPr>
          </a:lstStyle>
          <a:p>
            <a:pPr>
              <a:defRPr/>
            </a:pPr>
            <a:endParaRPr lang="en-US" altLang="zh-CN"/>
          </a:p>
        </p:txBody>
      </p:sp>
      <p:sp>
        <p:nvSpPr>
          <p:cNvPr id="7" name="Slide Number Placeholder 6"/>
          <p:cNvSpPr>
            <a:spLocks noGrp="1"/>
          </p:cNvSpPr>
          <p:nvPr>
            <p:ph type="sldNum" sz="quarter" idx="5"/>
          </p:nvPr>
        </p:nvSpPr>
        <p:spPr bwMode="auto">
          <a:xfrm>
            <a:off x="5438775" y="6946900"/>
            <a:ext cx="4160838" cy="366713"/>
          </a:xfrm>
          <a:prstGeom prst="rect">
            <a:avLst/>
          </a:prstGeom>
          <a:noFill/>
          <a:ln w="9525">
            <a:noFill/>
            <a:miter lim="800000"/>
            <a:headEnd/>
            <a:tailEnd/>
          </a:ln>
        </p:spPr>
        <p:txBody>
          <a:bodyPr vert="horz" wrap="square" lIns="98105" tIns="49052" rIns="98105" bIns="49052" numCol="1" anchor="b" anchorCtr="0" compatLnSpc="1">
            <a:prstTxWarp prst="textNoShape">
              <a:avLst/>
            </a:prstTxWarp>
          </a:bodyPr>
          <a:lstStyle>
            <a:lvl1pPr algn="r" defTabSz="950913">
              <a:defRPr sz="1200">
                <a:latin typeface="Calibri" pitchFamily="34" charset="0"/>
              </a:defRPr>
            </a:lvl1pPr>
          </a:lstStyle>
          <a:p>
            <a:pPr>
              <a:defRPr/>
            </a:pPr>
            <a:fld id="{9D46EDC1-7D5A-44FB-9E78-1B3A789B4BB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defTabSz="1298575" rtl="0" eaLnBrk="0" fontAlgn="base" hangingPunct="0">
      <a:spcBef>
        <a:spcPct val="30000"/>
      </a:spcBef>
      <a:spcAft>
        <a:spcPct val="0"/>
      </a:spcAft>
      <a:defRPr sz="1400" kern="1200">
        <a:solidFill>
          <a:schemeClr val="tx1"/>
        </a:solidFill>
        <a:latin typeface="+mn-lt"/>
        <a:ea typeface="+mn-ea"/>
        <a:cs typeface="+mn-cs"/>
      </a:defRPr>
    </a:lvl1pPr>
    <a:lvl2pPr marL="271463" algn="l" defTabSz="1298575" rtl="0" eaLnBrk="0" fontAlgn="base" hangingPunct="0">
      <a:spcBef>
        <a:spcPct val="30000"/>
      </a:spcBef>
      <a:spcAft>
        <a:spcPct val="0"/>
      </a:spcAft>
      <a:defRPr sz="1400" kern="1200">
        <a:solidFill>
          <a:schemeClr val="tx1"/>
        </a:solidFill>
        <a:latin typeface="+mn-lt"/>
        <a:ea typeface="+mn-ea"/>
        <a:cs typeface="+mn-cs"/>
      </a:defRPr>
    </a:lvl2pPr>
    <a:lvl3pPr marL="546100" algn="l" defTabSz="1298575" rtl="0" eaLnBrk="0" fontAlgn="base" hangingPunct="0">
      <a:spcBef>
        <a:spcPct val="30000"/>
      </a:spcBef>
      <a:spcAft>
        <a:spcPct val="0"/>
      </a:spcAft>
      <a:defRPr sz="1400" kern="1200">
        <a:solidFill>
          <a:schemeClr val="tx1"/>
        </a:solidFill>
        <a:latin typeface="+mn-lt"/>
        <a:ea typeface="+mn-ea"/>
        <a:cs typeface="+mn-cs"/>
      </a:defRPr>
    </a:lvl3pPr>
    <a:lvl4pPr marL="820738" algn="l" defTabSz="1298575" rtl="0" eaLnBrk="0" fontAlgn="base" hangingPunct="0">
      <a:spcBef>
        <a:spcPct val="30000"/>
      </a:spcBef>
      <a:spcAft>
        <a:spcPct val="0"/>
      </a:spcAft>
      <a:defRPr sz="1400" kern="1200">
        <a:solidFill>
          <a:schemeClr val="tx1"/>
        </a:solidFill>
        <a:latin typeface="+mn-lt"/>
        <a:ea typeface="+mn-ea"/>
        <a:cs typeface="+mn-cs"/>
      </a:defRPr>
    </a:lvl4pPr>
    <a:lvl5pPr marL="1095375" algn="l" defTabSz="1298575" rtl="0" eaLnBrk="0" fontAlgn="base" hangingPunct="0">
      <a:spcBef>
        <a:spcPct val="30000"/>
      </a:spcBef>
      <a:spcAft>
        <a:spcPct val="0"/>
      </a:spcAft>
      <a:defRPr sz="1400" kern="1200">
        <a:solidFill>
          <a:schemeClr val="tx1"/>
        </a:solidFill>
        <a:latin typeface="+mn-lt"/>
        <a:ea typeface="+mn-ea"/>
        <a:cs typeface="+mn-cs"/>
      </a:defRPr>
    </a:lvl5pPr>
    <a:lvl6pPr marL="3251926" algn="l" defTabSz="1300769" rtl="0" eaLnBrk="1" latinLnBrk="0" hangingPunct="1">
      <a:defRPr sz="1700" kern="1200">
        <a:solidFill>
          <a:schemeClr val="tx1"/>
        </a:solidFill>
        <a:latin typeface="+mn-lt"/>
        <a:ea typeface="+mn-ea"/>
        <a:cs typeface="+mn-cs"/>
      </a:defRPr>
    </a:lvl6pPr>
    <a:lvl7pPr marL="3902311" algn="l" defTabSz="1300769" rtl="0" eaLnBrk="1" latinLnBrk="0" hangingPunct="1">
      <a:defRPr sz="1700" kern="1200">
        <a:solidFill>
          <a:schemeClr val="tx1"/>
        </a:solidFill>
        <a:latin typeface="+mn-lt"/>
        <a:ea typeface="+mn-ea"/>
        <a:cs typeface="+mn-cs"/>
      </a:defRPr>
    </a:lvl7pPr>
    <a:lvl8pPr marL="4552697" algn="l" defTabSz="1300769" rtl="0" eaLnBrk="1" latinLnBrk="0" hangingPunct="1">
      <a:defRPr sz="1700" kern="1200">
        <a:solidFill>
          <a:schemeClr val="tx1"/>
        </a:solidFill>
        <a:latin typeface="+mn-lt"/>
        <a:ea typeface="+mn-ea"/>
        <a:cs typeface="+mn-cs"/>
      </a:defRPr>
    </a:lvl8pPr>
    <a:lvl9pPr marL="5203081" algn="l" defTabSz="1300769"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6"/>
          <p:cNvSpPr>
            <a:spLocks noGrp="1"/>
          </p:cNvSpPr>
          <p:nvPr>
            <p:ph type="sldNum" sz="quarter" idx="5"/>
          </p:nvPr>
        </p:nvSpPr>
        <p:spPr>
          <a:noFill/>
        </p:spPr>
        <p:txBody>
          <a:bodyPr/>
          <a:lstStyle/>
          <a:p>
            <a:fld id="{CF5320BC-B7DB-4F92-B8CB-39DCF53172D1}" type="slidenum">
              <a:rPr lang="zh-CN" altLang="en-US" smtClean="0"/>
              <a:pPr/>
              <a:t>1</a:t>
            </a:fld>
            <a:endParaRPr lang="en-US" altLang="zh-CN" smtClean="0"/>
          </a:p>
        </p:txBody>
      </p:sp>
      <p:sp>
        <p:nvSpPr>
          <p:cNvPr id="22530" name="Rectangle 7"/>
          <p:cNvSpPr txBox="1">
            <a:spLocks noGrp="1" noChangeArrowheads="1"/>
          </p:cNvSpPr>
          <p:nvPr/>
        </p:nvSpPr>
        <p:spPr bwMode="auto">
          <a:xfrm>
            <a:off x="5440363" y="6948488"/>
            <a:ext cx="4160837" cy="366712"/>
          </a:xfrm>
          <a:prstGeom prst="rect">
            <a:avLst/>
          </a:prstGeom>
          <a:noFill/>
          <a:ln w="9525">
            <a:noFill/>
            <a:miter lim="800000"/>
            <a:headEnd/>
            <a:tailEnd/>
          </a:ln>
        </p:spPr>
        <p:txBody>
          <a:bodyPr lIns="94641" tIns="47321" rIns="94641" bIns="47321" anchor="b"/>
          <a:lstStyle/>
          <a:p>
            <a:pPr algn="r" defTabSz="944563"/>
            <a:fld id="{7BB41D78-51BD-4D9D-A4E1-B423C4E7765D}" type="slidenum">
              <a:rPr lang="zh-CN" altLang="en-US" sz="1200"/>
              <a:pPr algn="r" defTabSz="944563"/>
              <a:t>1</a:t>
            </a:fld>
            <a:endParaRPr lang="en-US" altLang="zh-CN" sz="1200"/>
          </a:p>
        </p:txBody>
      </p:sp>
      <p:sp>
        <p:nvSpPr>
          <p:cNvPr id="22531" name="Rectangle 2"/>
          <p:cNvSpPr>
            <a:spLocks noGrp="1" noRot="1" noChangeAspect="1" noChangeArrowheads="1" noTextEdit="1"/>
          </p:cNvSpPr>
          <p:nvPr>
            <p:ph type="sldImg"/>
          </p:nvPr>
        </p:nvSpPr>
        <p:spPr bwMode="auto">
          <a:xfrm>
            <a:off x="3443288" y="549275"/>
            <a:ext cx="2854325" cy="2141538"/>
          </a:xfrm>
          <a:noFill/>
          <a:ln>
            <a:solidFill>
              <a:srgbClr val="000000"/>
            </a:solidFill>
            <a:miter lim="800000"/>
            <a:headEnd/>
            <a:tailEnd/>
          </a:ln>
        </p:spPr>
      </p:sp>
      <p:sp>
        <p:nvSpPr>
          <p:cNvPr id="22532" name="Rectangle 3"/>
          <p:cNvSpPr>
            <a:spLocks noGrp="1" noChangeArrowheads="1"/>
          </p:cNvSpPr>
          <p:nvPr>
            <p:ph type="body" idx="1"/>
          </p:nvPr>
        </p:nvSpPr>
        <p:spPr>
          <a:noFill/>
          <a:ln/>
        </p:spPr>
        <p:txBody>
          <a:bodyPr lIns="94641" rIns="94641"/>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6"/>
          <p:cNvSpPr>
            <a:spLocks noGrp="1"/>
          </p:cNvSpPr>
          <p:nvPr>
            <p:ph type="sldNum" sz="quarter" idx="5"/>
          </p:nvPr>
        </p:nvSpPr>
        <p:spPr>
          <a:noFill/>
        </p:spPr>
        <p:txBody>
          <a:bodyPr/>
          <a:lstStyle/>
          <a:p>
            <a:fld id="{E26C2EE7-5BAC-42DD-A6FB-DBA004A7CFF4}" type="slidenum">
              <a:rPr lang="zh-CN" altLang="en-US" smtClean="0"/>
              <a:pPr/>
              <a:t>10</a:t>
            </a:fld>
            <a:endParaRPr lang="en-US" altLang="zh-CN" smtClean="0"/>
          </a:p>
        </p:txBody>
      </p:sp>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40964"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E8E5F108-2CA9-4E3A-A8CB-3DE35CF3ED6C}" type="slidenum">
              <a:rPr lang="zh-CN" altLang="en-US" sz="1200">
                <a:latin typeface="Calibri" pitchFamily="34" charset="0"/>
              </a:rPr>
              <a:pPr algn="r" defTabSz="938213"/>
              <a:t>10</a:t>
            </a:fld>
            <a:endParaRPr lang="en-US" altLang="zh-CN"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6"/>
          <p:cNvSpPr>
            <a:spLocks noGrp="1"/>
          </p:cNvSpPr>
          <p:nvPr>
            <p:ph type="sldNum" sz="quarter" idx="5"/>
          </p:nvPr>
        </p:nvSpPr>
        <p:spPr>
          <a:noFill/>
        </p:spPr>
        <p:txBody>
          <a:bodyPr/>
          <a:lstStyle/>
          <a:p>
            <a:fld id="{F914165D-CF6D-4466-961F-5362CCE01F6E}" type="slidenum">
              <a:rPr lang="zh-CN" altLang="en-US" smtClean="0"/>
              <a:pPr/>
              <a:t>11</a:t>
            </a:fld>
            <a:endParaRPr lang="en-US" altLang="zh-CN" smtClean="0"/>
          </a:p>
        </p:txBody>
      </p:sp>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43012"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BD425208-B56A-4E62-8418-DD23684BB65E}" type="slidenum">
              <a:rPr lang="zh-CN" altLang="en-US" sz="1200">
                <a:latin typeface="Calibri" pitchFamily="34" charset="0"/>
              </a:rPr>
              <a:pPr algn="r" defTabSz="938213"/>
              <a:t>11</a:t>
            </a:fld>
            <a:endParaRPr lang="en-US" altLang="zh-CN"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6"/>
          <p:cNvSpPr>
            <a:spLocks noGrp="1"/>
          </p:cNvSpPr>
          <p:nvPr>
            <p:ph type="sldNum" sz="quarter" idx="5"/>
          </p:nvPr>
        </p:nvSpPr>
        <p:spPr>
          <a:noFill/>
        </p:spPr>
        <p:txBody>
          <a:bodyPr/>
          <a:lstStyle/>
          <a:p>
            <a:fld id="{4EBFF7AE-3833-40EF-B6C7-5D7BAEBD3880}" type="slidenum">
              <a:rPr lang="zh-CN" altLang="en-US" smtClean="0"/>
              <a:pPr/>
              <a:t>12</a:t>
            </a:fld>
            <a:endParaRPr lang="en-US" altLang="zh-CN" smtClean="0"/>
          </a:p>
        </p:txBody>
      </p:sp>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45060"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708B70AE-B08B-4EF2-BB23-435D74F942AA}" type="slidenum">
              <a:rPr lang="zh-CN" altLang="en-US" sz="1200">
                <a:latin typeface="Calibri" pitchFamily="34" charset="0"/>
              </a:rPr>
              <a:pPr algn="r" defTabSz="938213"/>
              <a:t>12</a:t>
            </a:fld>
            <a:endParaRPr lang="en-US" altLang="zh-CN"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6"/>
          <p:cNvSpPr>
            <a:spLocks noGrp="1"/>
          </p:cNvSpPr>
          <p:nvPr>
            <p:ph type="sldNum" sz="quarter" idx="5"/>
          </p:nvPr>
        </p:nvSpPr>
        <p:spPr>
          <a:noFill/>
        </p:spPr>
        <p:txBody>
          <a:bodyPr/>
          <a:lstStyle/>
          <a:p>
            <a:fld id="{E11725FD-0EF4-4CAC-B637-C828168C5D00}" type="slidenum">
              <a:rPr lang="zh-CN" altLang="en-US" smtClean="0"/>
              <a:pPr/>
              <a:t>13</a:t>
            </a:fld>
            <a:endParaRPr lang="en-US" altLang="zh-CN" smtClean="0"/>
          </a:p>
        </p:txBody>
      </p:sp>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47108"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F79C14CA-6658-417E-9116-975180A67345}" type="slidenum">
              <a:rPr lang="zh-CN" altLang="en-US" sz="1200">
                <a:latin typeface="Calibri" pitchFamily="34" charset="0"/>
              </a:rPr>
              <a:pPr algn="r" defTabSz="938213"/>
              <a:t>13</a:t>
            </a:fld>
            <a:endParaRPr lang="en-US" altLang="zh-CN"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6"/>
          <p:cNvSpPr>
            <a:spLocks noGrp="1"/>
          </p:cNvSpPr>
          <p:nvPr>
            <p:ph type="sldNum" sz="quarter" idx="5"/>
          </p:nvPr>
        </p:nvSpPr>
        <p:spPr>
          <a:noFill/>
        </p:spPr>
        <p:txBody>
          <a:bodyPr/>
          <a:lstStyle/>
          <a:p>
            <a:fld id="{FCEED410-FAEE-405A-85D9-DA0F17FAA2FE}" type="slidenum">
              <a:rPr lang="zh-CN" altLang="en-US" smtClean="0"/>
              <a:pPr/>
              <a:t>14</a:t>
            </a:fld>
            <a:endParaRPr lang="en-US" altLang="zh-CN" smtClean="0"/>
          </a:p>
        </p:txBody>
      </p:sp>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49156"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A8110B64-DBFD-4ECB-A8B4-0C2BEC7F8C15}" type="slidenum">
              <a:rPr lang="zh-CN" altLang="en-US" sz="1200">
                <a:latin typeface="Calibri" pitchFamily="34" charset="0"/>
              </a:rPr>
              <a:pPr algn="r" defTabSz="938213"/>
              <a:t>14</a:t>
            </a:fld>
            <a:endParaRPr lang="en-US" altLang="zh-CN"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6"/>
          <p:cNvSpPr>
            <a:spLocks noGrp="1"/>
          </p:cNvSpPr>
          <p:nvPr>
            <p:ph type="sldNum" sz="quarter" idx="5"/>
          </p:nvPr>
        </p:nvSpPr>
        <p:spPr>
          <a:noFill/>
        </p:spPr>
        <p:txBody>
          <a:bodyPr/>
          <a:lstStyle/>
          <a:p>
            <a:fld id="{BC3BA478-F739-4C8A-9CAC-4EF6DDFE788B}" type="slidenum">
              <a:rPr lang="zh-CN" altLang="en-US" smtClean="0"/>
              <a:pPr/>
              <a:t>15</a:t>
            </a:fld>
            <a:endParaRPr lang="en-US" altLang="zh-CN" smtClean="0"/>
          </a:p>
        </p:txBody>
      </p:sp>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51204"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748D9C88-C31C-4119-B16D-ECAF51CC5401}" type="slidenum">
              <a:rPr lang="zh-CN" altLang="en-US" sz="1200">
                <a:latin typeface="Calibri" pitchFamily="34" charset="0"/>
              </a:rPr>
              <a:pPr algn="r" defTabSz="938213"/>
              <a:t>15</a:t>
            </a:fld>
            <a:endParaRPr lang="en-US" altLang="zh-CN"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6"/>
          <p:cNvSpPr>
            <a:spLocks noGrp="1"/>
          </p:cNvSpPr>
          <p:nvPr>
            <p:ph type="sldNum" sz="quarter" idx="5"/>
          </p:nvPr>
        </p:nvSpPr>
        <p:spPr>
          <a:noFill/>
        </p:spPr>
        <p:txBody>
          <a:bodyPr/>
          <a:lstStyle/>
          <a:p>
            <a:fld id="{4BF35356-0F96-4A0F-9989-36F5EDCF0D74}" type="slidenum">
              <a:rPr lang="zh-CN" altLang="en-US" smtClean="0"/>
              <a:pPr/>
              <a:t>16</a:t>
            </a:fld>
            <a:endParaRPr lang="en-US" altLang="zh-CN" smtClean="0"/>
          </a:p>
        </p:txBody>
      </p:sp>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53252"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E1BB8590-69AD-47F7-B808-7E698A8505FF}" type="slidenum">
              <a:rPr lang="zh-CN" altLang="en-US" sz="1200">
                <a:latin typeface="Calibri" pitchFamily="34" charset="0"/>
              </a:rPr>
              <a:pPr algn="r" defTabSz="938213"/>
              <a:t>16</a:t>
            </a:fld>
            <a:endParaRPr lang="en-US" altLang="zh-CN"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6"/>
          <p:cNvSpPr>
            <a:spLocks noGrp="1"/>
          </p:cNvSpPr>
          <p:nvPr>
            <p:ph type="sldNum" sz="quarter" idx="5"/>
          </p:nvPr>
        </p:nvSpPr>
        <p:spPr>
          <a:noFill/>
        </p:spPr>
        <p:txBody>
          <a:bodyPr/>
          <a:lstStyle/>
          <a:p>
            <a:fld id="{E4F4CAF9-359F-4B1F-9883-FED7B71049F5}" type="slidenum">
              <a:rPr lang="zh-CN" altLang="en-US" smtClean="0"/>
              <a:pPr/>
              <a:t>17</a:t>
            </a:fld>
            <a:endParaRPr lang="en-US" altLang="zh-CN" smtClean="0"/>
          </a:p>
        </p:txBody>
      </p:sp>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55300"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0176C734-05EB-4FC0-8B6F-085E18101CA2}" type="slidenum">
              <a:rPr lang="zh-CN" altLang="en-US" sz="1200">
                <a:latin typeface="Calibri" pitchFamily="34" charset="0"/>
              </a:rPr>
              <a:pPr algn="r" defTabSz="938213"/>
              <a:t>17</a:t>
            </a:fld>
            <a:endParaRPr lang="en-US" altLang="zh-CN"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6"/>
          <p:cNvSpPr>
            <a:spLocks noGrp="1"/>
          </p:cNvSpPr>
          <p:nvPr>
            <p:ph type="sldNum" sz="quarter" idx="5"/>
          </p:nvPr>
        </p:nvSpPr>
        <p:spPr>
          <a:noFill/>
        </p:spPr>
        <p:txBody>
          <a:bodyPr/>
          <a:lstStyle/>
          <a:p>
            <a:fld id="{174EBBAD-2254-4388-B3ED-899B84A545BD}" type="slidenum">
              <a:rPr lang="zh-CN" altLang="en-US" smtClean="0"/>
              <a:pPr/>
              <a:t>18</a:t>
            </a:fld>
            <a:endParaRPr lang="en-US" altLang="zh-CN" smtClean="0"/>
          </a:p>
        </p:txBody>
      </p:sp>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57348"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CE012059-9820-4F4E-ACE4-9628D70CA67D}" type="slidenum">
              <a:rPr lang="zh-CN" altLang="en-US" sz="1200">
                <a:latin typeface="Calibri" pitchFamily="34" charset="0"/>
              </a:rPr>
              <a:pPr algn="r" defTabSz="938213"/>
              <a:t>18</a:t>
            </a:fld>
            <a:endParaRPr lang="en-US" altLang="zh-CN"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6"/>
          <p:cNvSpPr>
            <a:spLocks noGrp="1"/>
          </p:cNvSpPr>
          <p:nvPr>
            <p:ph type="sldNum" sz="quarter" idx="5"/>
          </p:nvPr>
        </p:nvSpPr>
        <p:spPr>
          <a:noFill/>
        </p:spPr>
        <p:txBody>
          <a:bodyPr/>
          <a:lstStyle/>
          <a:p>
            <a:fld id="{E8DEE76E-BB1D-4477-944E-FB83C792D693}" type="slidenum">
              <a:rPr lang="zh-CN" altLang="en-US" smtClean="0"/>
              <a:pPr/>
              <a:t>19</a:t>
            </a:fld>
            <a:endParaRPr lang="en-US" altLang="zh-CN" smtClean="0"/>
          </a:p>
        </p:txBody>
      </p:sp>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59396"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560CC99D-EB32-459E-BF75-F06A19F605C4}" type="slidenum">
              <a:rPr lang="zh-CN" altLang="en-US" sz="1200">
                <a:latin typeface="Calibri" pitchFamily="34" charset="0"/>
              </a:rPr>
              <a:pPr algn="r" defTabSz="938213"/>
              <a:t>19</a:t>
            </a:fld>
            <a:endParaRPr lang="en-US" altLang="zh-CN"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6"/>
          <p:cNvSpPr>
            <a:spLocks noGrp="1"/>
          </p:cNvSpPr>
          <p:nvPr>
            <p:ph type="sldNum" sz="quarter" idx="5"/>
          </p:nvPr>
        </p:nvSpPr>
        <p:spPr>
          <a:noFill/>
        </p:spPr>
        <p:txBody>
          <a:bodyPr/>
          <a:lstStyle/>
          <a:p>
            <a:fld id="{9E19CD31-1287-477D-8AB0-0406EC183557}" type="slidenum">
              <a:rPr lang="zh-CN" altLang="en-US" smtClean="0"/>
              <a:pPr/>
              <a:t>2</a:t>
            </a:fld>
            <a:endParaRPr lang="en-US" altLang="zh-CN" smtClean="0"/>
          </a:p>
        </p:txBody>
      </p:sp>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24580"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8E777F01-45E2-43FD-8246-CA628326DBB6}" type="slidenum">
              <a:rPr lang="zh-CN" altLang="en-US" sz="1200">
                <a:latin typeface="Calibri" pitchFamily="34" charset="0"/>
              </a:rPr>
              <a:pPr algn="r" defTabSz="938213"/>
              <a:t>2</a:t>
            </a:fld>
            <a:endParaRPr lang="en-US" altLang="zh-CN"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6"/>
          <p:cNvSpPr>
            <a:spLocks noGrp="1"/>
          </p:cNvSpPr>
          <p:nvPr>
            <p:ph type="sldNum" sz="quarter" idx="5"/>
          </p:nvPr>
        </p:nvSpPr>
        <p:spPr>
          <a:noFill/>
        </p:spPr>
        <p:txBody>
          <a:bodyPr/>
          <a:lstStyle/>
          <a:p>
            <a:fld id="{B3A7FEF4-A11D-4D6E-BE75-1C207B2C5878}" type="slidenum">
              <a:rPr lang="zh-CN" altLang="en-US" smtClean="0"/>
              <a:pPr/>
              <a:t>20</a:t>
            </a:fld>
            <a:endParaRPr lang="en-US" altLang="zh-CN" smtClean="0"/>
          </a:p>
        </p:txBody>
      </p:sp>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61444"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A8BFFE24-A30A-48BC-9EDB-602E301E9467}" type="slidenum">
              <a:rPr lang="zh-CN" altLang="en-US" sz="1200">
                <a:latin typeface="Calibri" pitchFamily="34" charset="0"/>
              </a:rPr>
              <a:pPr algn="r" defTabSz="938213"/>
              <a:t>20</a:t>
            </a:fld>
            <a:endParaRPr lang="en-US" altLang="zh-CN"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6"/>
          <p:cNvSpPr>
            <a:spLocks noGrp="1"/>
          </p:cNvSpPr>
          <p:nvPr>
            <p:ph type="sldNum" sz="quarter" idx="5"/>
          </p:nvPr>
        </p:nvSpPr>
        <p:spPr>
          <a:noFill/>
        </p:spPr>
        <p:txBody>
          <a:bodyPr/>
          <a:lstStyle/>
          <a:p>
            <a:fld id="{8F02F77F-58C8-45C6-93F4-216C15DD669C}" type="slidenum">
              <a:rPr lang="zh-CN" altLang="en-US" smtClean="0"/>
              <a:pPr/>
              <a:t>21</a:t>
            </a:fld>
            <a:endParaRPr lang="en-US" altLang="zh-CN" smtClean="0"/>
          </a:p>
        </p:txBody>
      </p:sp>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63492"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17203BDC-2799-4665-8E99-75C5BF30DFA7}" type="slidenum">
              <a:rPr lang="zh-CN" altLang="en-US" sz="1200">
                <a:latin typeface="Calibri" pitchFamily="34" charset="0"/>
              </a:rPr>
              <a:pPr algn="r" defTabSz="938213"/>
              <a:t>21</a:t>
            </a:fld>
            <a:endParaRPr lang="en-US" altLang="zh-CN"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6"/>
          <p:cNvSpPr>
            <a:spLocks noGrp="1"/>
          </p:cNvSpPr>
          <p:nvPr>
            <p:ph type="sldNum" sz="quarter" idx="5"/>
          </p:nvPr>
        </p:nvSpPr>
        <p:spPr>
          <a:noFill/>
        </p:spPr>
        <p:txBody>
          <a:bodyPr/>
          <a:lstStyle/>
          <a:p>
            <a:fld id="{A44917D5-F2F9-4BA6-8949-ED6E08A59D2E}" type="slidenum">
              <a:rPr lang="zh-CN" altLang="en-US" smtClean="0"/>
              <a:pPr/>
              <a:t>22</a:t>
            </a:fld>
            <a:endParaRPr lang="en-US" altLang="zh-CN" smtClean="0"/>
          </a:p>
        </p:txBody>
      </p:sp>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a:xfrm>
            <a:off x="958850" y="2925763"/>
            <a:ext cx="7683500" cy="3838575"/>
          </a:xfrm>
          <a:noFill/>
          <a:ln/>
        </p:spPr>
        <p:txBody>
          <a:bodyPr lIns="96933" tIns="48468" rIns="96933" bIns="48468"/>
          <a:lstStyle/>
          <a:p>
            <a:endParaRPr lang="zh-CN" altLang="en-US" smtClean="0"/>
          </a:p>
        </p:txBody>
      </p:sp>
      <p:sp>
        <p:nvSpPr>
          <p:cNvPr id="65540"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33" tIns="48468" rIns="96933" bIns="48468" anchor="b"/>
          <a:lstStyle/>
          <a:p>
            <a:pPr algn="r" defTabSz="938213"/>
            <a:fld id="{2C2A0591-BA6F-407E-9C81-F89564EF2448}" type="slidenum">
              <a:rPr lang="zh-CN" altLang="en-US" sz="1200">
                <a:latin typeface="Calibri" pitchFamily="34" charset="0"/>
              </a:rPr>
              <a:pPr algn="r" defTabSz="938213"/>
              <a:t>22</a:t>
            </a:fld>
            <a:endParaRPr lang="en-US" altLang="zh-CN"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6"/>
          <p:cNvSpPr>
            <a:spLocks noGrp="1"/>
          </p:cNvSpPr>
          <p:nvPr>
            <p:ph type="sldNum" sz="quarter" idx="5"/>
          </p:nvPr>
        </p:nvSpPr>
        <p:spPr>
          <a:noFill/>
        </p:spPr>
        <p:txBody>
          <a:bodyPr/>
          <a:lstStyle/>
          <a:p>
            <a:fld id="{B53D3C05-FC71-4E25-863D-BF4B1410C601}" type="slidenum">
              <a:rPr lang="zh-CN" altLang="en-US" smtClean="0"/>
              <a:pPr/>
              <a:t>23</a:t>
            </a:fld>
            <a:endParaRPr lang="en-US" altLang="zh-CN" smtClean="0"/>
          </a:p>
        </p:txBody>
      </p:sp>
      <p:sp>
        <p:nvSpPr>
          <p:cNvPr id="67586" name="Slide Number Placeholder 6"/>
          <p:cNvSpPr txBox="1">
            <a:spLocks noGrp="1"/>
          </p:cNvSpPr>
          <p:nvPr/>
        </p:nvSpPr>
        <p:spPr bwMode="auto">
          <a:xfrm>
            <a:off x="5438775" y="6946900"/>
            <a:ext cx="4160838" cy="366713"/>
          </a:xfrm>
          <a:prstGeom prst="rect">
            <a:avLst/>
          </a:prstGeom>
          <a:noFill/>
          <a:ln w="9525">
            <a:noFill/>
            <a:miter lim="800000"/>
            <a:headEnd/>
            <a:tailEnd/>
          </a:ln>
        </p:spPr>
        <p:txBody>
          <a:bodyPr lIns="98076" tIns="49037" rIns="98076" bIns="49037" anchor="b"/>
          <a:lstStyle/>
          <a:p>
            <a:pPr algn="r" defTabSz="950913"/>
            <a:fld id="{ED1E20D1-6A11-43C4-8159-33968A408FD0}" type="slidenum">
              <a:rPr lang="zh-CN" altLang="en-US" sz="1200">
                <a:latin typeface="Calibri" pitchFamily="34" charset="0"/>
              </a:rPr>
              <a:pPr algn="r" defTabSz="950913"/>
              <a:t>23</a:t>
            </a:fld>
            <a:endParaRPr lang="en-US" altLang="zh-CN" sz="1200">
              <a:latin typeface="Calibri" pitchFamily="34" charset="0"/>
            </a:endParaRPr>
          </a:p>
        </p:txBody>
      </p:sp>
      <p:sp>
        <p:nvSpPr>
          <p:cNvPr id="67587" name="Slide Image Placeholder 1"/>
          <p:cNvSpPr>
            <a:spLocks noGrp="1" noRot="1" noChangeAspect="1" noTextEdit="1"/>
          </p:cNvSpPr>
          <p:nvPr>
            <p:ph type="sldImg"/>
          </p:nvPr>
        </p:nvSpPr>
        <p:spPr bwMode="auto">
          <a:noFill/>
          <a:ln>
            <a:solidFill>
              <a:srgbClr val="000000"/>
            </a:solidFill>
            <a:miter lim="800000"/>
            <a:headEnd/>
            <a:tailEnd/>
          </a:ln>
        </p:spPr>
      </p:sp>
      <p:sp>
        <p:nvSpPr>
          <p:cNvPr id="67588" name="Notes Placeholder 2"/>
          <p:cNvSpPr>
            <a:spLocks noGrp="1"/>
          </p:cNvSpPr>
          <p:nvPr>
            <p:ph type="body" idx="1"/>
          </p:nvPr>
        </p:nvSpPr>
        <p:spPr>
          <a:xfrm>
            <a:off x="958850" y="2925763"/>
            <a:ext cx="7683500" cy="3838575"/>
          </a:xfrm>
          <a:noFill/>
          <a:ln/>
        </p:spPr>
        <p:txBody>
          <a:bodyPr lIns="96933" tIns="48468" rIns="96933" bIns="48468"/>
          <a:lstStyle/>
          <a:p>
            <a:endParaRPr lang="zh-CN" altLang="en-US" smtClean="0"/>
          </a:p>
        </p:txBody>
      </p:sp>
      <p:sp>
        <p:nvSpPr>
          <p:cNvPr id="67589"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33" tIns="48468" rIns="96933" bIns="48468" anchor="b"/>
          <a:lstStyle/>
          <a:p>
            <a:pPr algn="r" defTabSz="938213"/>
            <a:fld id="{C319746F-DF22-4CEA-AAD4-CBE54172DA90}" type="slidenum">
              <a:rPr lang="zh-CN" altLang="en-US" sz="1200">
                <a:latin typeface="Calibri" pitchFamily="34" charset="0"/>
              </a:rPr>
              <a:pPr algn="r" defTabSz="938213"/>
              <a:t>23</a:t>
            </a:fld>
            <a:endParaRPr lang="en-US" altLang="zh-CN"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6"/>
          <p:cNvSpPr>
            <a:spLocks noGrp="1"/>
          </p:cNvSpPr>
          <p:nvPr>
            <p:ph type="sldNum" sz="quarter" idx="5"/>
          </p:nvPr>
        </p:nvSpPr>
        <p:spPr>
          <a:noFill/>
        </p:spPr>
        <p:txBody>
          <a:bodyPr/>
          <a:lstStyle/>
          <a:p>
            <a:fld id="{92D564B7-BD9B-40F4-8160-8730A942C83B}" type="slidenum">
              <a:rPr lang="zh-CN" altLang="en-US" smtClean="0"/>
              <a:pPr/>
              <a:t>24</a:t>
            </a:fld>
            <a:endParaRPr lang="en-US" altLang="zh-CN" smtClean="0"/>
          </a:p>
        </p:txBody>
      </p:sp>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69636"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214AFD83-0593-4BBC-AADF-65313A5D2DFB}" type="slidenum">
              <a:rPr lang="zh-CN" altLang="en-US" sz="1200">
                <a:latin typeface="Calibri" pitchFamily="34" charset="0"/>
              </a:rPr>
              <a:pPr algn="r" defTabSz="938213"/>
              <a:t>24</a:t>
            </a:fld>
            <a:endParaRPr lang="en-US" altLang="zh-CN"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6"/>
          <p:cNvSpPr>
            <a:spLocks noGrp="1"/>
          </p:cNvSpPr>
          <p:nvPr>
            <p:ph type="sldNum" sz="quarter" idx="5"/>
          </p:nvPr>
        </p:nvSpPr>
        <p:spPr>
          <a:noFill/>
        </p:spPr>
        <p:txBody>
          <a:bodyPr/>
          <a:lstStyle/>
          <a:p>
            <a:fld id="{C2553E1F-736C-4C58-B1D7-6D8A244E247E}" type="slidenum">
              <a:rPr lang="zh-CN" altLang="en-US" smtClean="0"/>
              <a:pPr/>
              <a:t>3</a:t>
            </a:fld>
            <a:endParaRPr lang="en-US" altLang="zh-CN" smtClean="0"/>
          </a:p>
        </p:txBody>
      </p:sp>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26628"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1FE3D36B-4E0A-414B-94F9-B5EA214D02D8}" type="slidenum">
              <a:rPr lang="zh-CN" altLang="en-US" sz="1200">
                <a:latin typeface="Calibri" pitchFamily="34" charset="0"/>
              </a:rPr>
              <a:pPr algn="r" defTabSz="938213"/>
              <a:t>3</a:t>
            </a:fld>
            <a:endParaRPr lang="en-US" altLang="zh-CN"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6"/>
          <p:cNvSpPr>
            <a:spLocks noGrp="1"/>
          </p:cNvSpPr>
          <p:nvPr>
            <p:ph type="sldNum" sz="quarter" idx="5"/>
          </p:nvPr>
        </p:nvSpPr>
        <p:spPr>
          <a:noFill/>
        </p:spPr>
        <p:txBody>
          <a:bodyPr/>
          <a:lstStyle/>
          <a:p>
            <a:fld id="{BCFF4A65-CCA1-4C0D-971C-28456C513C61}" type="slidenum">
              <a:rPr lang="zh-CN" altLang="en-US" smtClean="0"/>
              <a:pPr/>
              <a:t>4</a:t>
            </a:fld>
            <a:endParaRPr lang="en-US" altLang="zh-CN" smtClean="0"/>
          </a:p>
        </p:txBody>
      </p:sp>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28676"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56177953-6EFD-4280-958A-F00EA963A9A4}" type="slidenum">
              <a:rPr lang="zh-CN" altLang="en-US" sz="1200">
                <a:latin typeface="Calibri" pitchFamily="34" charset="0"/>
              </a:rPr>
              <a:pPr algn="r" defTabSz="938213"/>
              <a:t>4</a:t>
            </a:fld>
            <a:endParaRPr lang="en-US" altLang="zh-CN"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6"/>
          <p:cNvSpPr>
            <a:spLocks noGrp="1"/>
          </p:cNvSpPr>
          <p:nvPr>
            <p:ph type="sldNum" sz="quarter" idx="5"/>
          </p:nvPr>
        </p:nvSpPr>
        <p:spPr>
          <a:noFill/>
        </p:spPr>
        <p:txBody>
          <a:bodyPr/>
          <a:lstStyle/>
          <a:p>
            <a:fld id="{F2732845-D444-4E12-B249-1834D5348E91}" type="slidenum">
              <a:rPr lang="zh-CN" altLang="en-US" smtClean="0"/>
              <a:pPr/>
              <a:t>5</a:t>
            </a:fld>
            <a:endParaRPr lang="en-US" altLang="zh-CN" smtClean="0"/>
          </a:p>
        </p:txBody>
      </p:sp>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30724"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66F7007F-8A5A-40DF-9ED2-17740C7B5BAC}" type="slidenum">
              <a:rPr lang="zh-CN" altLang="en-US" sz="1200">
                <a:latin typeface="Calibri" pitchFamily="34" charset="0"/>
              </a:rPr>
              <a:pPr algn="r" defTabSz="938213"/>
              <a:t>5</a:t>
            </a:fld>
            <a:endParaRPr lang="en-US" altLang="zh-CN"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6"/>
          <p:cNvSpPr>
            <a:spLocks noGrp="1"/>
          </p:cNvSpPr>
          <p:nvPr>
            <p:ph type="sldNum" sz="quarter" idx="5"/>
          </p:nvPr>
        </p:nvSpPr>
        <p:spPr>
          <a:noFill/>
        </p:spPr>
        <p:txBody>
          <a:bodyPr/>
          <a:lstStyle/>
          <a:p>
            <a:fld id="{DD5899CE-09B7-40A7-95A2-3E0FC0940802}" type="slidenum">
              <a:rPr lang="zh-CN" altLang="en-US" smtClean="0"/>
              <a:pPr/>
              <a:t>6</a:t>
            </a:fld>
            <a:endParaRPr lang="en-US" altLang="zh-CN" smtClean="0"/>
          </a:p>
        </p:txBody>
      </p:sp>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32772"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96EED4CE-EAD6-49F8-96E2-2068ADA87AF2}" type="slidenum">
              <a:rPr lang="zh-CN" altLang="en-US" sz="1200">
                <a:latin typeface="Calibri" pitchFamily="34" charset="0"/>
              </a:rPr>
              <a:pPr algn="r" defTabSz="938213"/>
              <a:t>6</a:t>
            </a:fld>
            <a:endParaRPr lang="en-US" altLang="zh-CN"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6"/>
          <p:cNvSpPr>
            <a:spLocks noGrp="1"/>
          </p:cNvSpPr>
          <p:nvPr>
            <p:ph type="sldNum" sz="quarter" idx="5"/>
          </p:nvPr>
        </p:nvSpPr>
        <p:spPr>
          <a:noFill/>
        </p:spPr>
        <p:txBody>
          <a:bodyPr/>
          <a:lstStyle/>
          <a:p>
            <a:fld id="{469BCDBB-7D1A-415F-B4AE-4301E59F5057}" type="slidenum">
              <a:rPr lang="zh-CN" altLang="en-US" smtClean="0"/>
              <a:pPr/>
              <a:t>7</a:t>
            </a:fld>
            <a:endParaRPr lang="en-US" altLang="zh-CN" smtClean="0"/>
          </a:p>
        </p:txBody>
      </p:sp>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34820"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7AC17A05-94E4-4EBB-8679-2BE91CE93114}" type="slidenum">
              <a:rPr lang="zh-CN" altLang="en-US" sz="1200">
                <a:latin typeface="Calibri" pitchFamily="34" charset="0"/>
              </a:rPr>
              <a:pPr algn="r" defTabSz="938213"/>
              <a:t>7</a:t>
            </a:fld>
            <a:endParaRPr lang="en-US" altLang="zh-CN"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6"/>
          <p:cNvSpPr>
            <a:spLocks noGrp="1"/>
          </p:cNvSpPr>
          <p:nvPr>
            <p:ph type="sldNum" sz="quarter" idx="5"/>
          </p:nvPr>
        </p:nvSpPr>
        <p:spPr>
          <a:noFill/>
        </p:spPr>
        <p:txBody>
          <a:bodyPr/>
          <a:lstStyle/>
          <a:p>
            <a:fld id="{5E58EB94-56E8-4D69-AFA9-A6163462C5E7}" type="slidenum">
              <a:rPr lang="zh-CN" altLang="en-US" smtClean="0"/>
              <a:pPr/>
              <a:t>8</a:t>
            </a:fld>
            <a:endParaRPr lang="en-US" altLang="zh-CN" smtClean="0"/>
          </a:p>
        </p:txBody>
      </p:sp>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36868"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0488267F-A7BF-49F7-A6C6-20F2C8884D0B}" type="slidenum">
              <a:rPr lang="zh-CN" altLang="en-US" sz="1200">
                <a:latin typeface="Calibri" pitchFamily="34" charset="0"/>
              </a:rPr>
              <a:pPr algn="r" defTabSz="938213"/>
              <a:t>8</a:t>
            </a:fld>
            <a:endParaRPr lang="en-US" altLang="zh-CN"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6"/>
          <p:cNvSpPr>
            <a:spLocks noGrp="1"/>
          </p:cNvSpPr>
          <p:nvPr>
            <p:ph type="sldNum" sz="quarter" idx="5"/>
          </p:nvPr>
        </p:nvSpPr>
        <p:spPr>
          <a:noFill/>
        </p:spPr>
        <p:txBody>
          <a:bodyPr/>
          <a:lstStyle/>
          <a:p>
            <a:fld id="{EB874CC0-ADB3-4F74-991D-4D8DDDD72034}" type="slidenum">
              <a:rPr lang="zh-CN" altLang="en-US" smtClean="0"/>
              <a:pPr/>
              <a:t>9</a:t>
            </a:fld>
            <a:endParaRPr lang="en-US" altLang="zh-CN" smtClean="0"/>
          </a:p>
        </p:txBody>
      </p:sp>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a:xfrm>
            <a:off x="958850" y="2925763"/>
            <a:ext cx="7683500" cy="3838575"/>
          </a:xfrm>
          <a:noFill/>
          <a:ln/>
        </p:spPr>
        <p:txBody>
          <a:bodyPr lIns="96961" tIns="48482" rIns="96961" bIns="48482"/>
          <a:lstStyle/>
          <a:p>
            <a:endParaRPr lang="zh-CN" altLang="en-US" smtClean="0"/>
          </a:p>
        </p:txBody>
      </p:sp>
      <p:sp>
        <p:nvSpPr>
          <p:cNvPr id="38916"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961" tIns="48482" rIns="96961" bIns="48482" anchor="b"/>
          <a:lstStyle/>
          <a:p>
            <a:pPr algn="r" defTabSz="938213"/>
            <a:fld id="{403A563A-206A-43CF-A9A3-1574BBC3671A}" type="slidenum">
              <a:rPr lang="zh-CN" altLang="en-US" sz="1200">
                <a:latin typeface="Calibri" pitchFamily="34" charset="0"/>
              </a:rPr>
              <a:pPr algn="r" defTabSz="938213"/>
              <a:t>9</a:t>
            </a:fld>
            <a:endParaRPr lang="en-US" altLang="zh-CN"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5.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613467"/>
            <a:ext cx="11762080" cy="1417320"/>
          </a:xfrm>
        </p:spPr>
        <p:txBody>
          <a:bodyPr/>
          <a:lstStyle>
            <a:lvl1pPr>
              <a:defRPr sz="4800"/>
            </a:lvl1p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Full Screen">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3011150" cy="8993187"/>
          </a:xfrm>
        </p:spPr>
        <p:txBody>
          <a:body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8"/>
          <p:cNvSpPr>
            <a:spLocks noGrp="1"/>
          </p:cNvSpPr>
          <p:nvPr>
            <p:ph sz="quarter" idx="10"/>
          </p:nvPr>
        </p:nvSpPr>
        <p:spPr>
          <a:xfrm>
            <a:off x="603504" y="2148840"/>
            <a:ext cx="5788152" cy="67025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0"/>
          <p:cNvSpPr>
            <a:spLocks noGrp="1"/>
          </p:cNvSpPr>
          <p:nvPr>
            <p:ph sz="quarter" idx="11"/>
          </p:nvPr>
        </p:nvSpPr>
        <p:spPr>
          <a:xfrm>
            <a:off x="6581775" y="2148840"/>
            <a:ext cx="5791200" cy="670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ite 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宋体" pitchFamily="2" charset="-122"/>
                <a:ea typeface="宋体" pitchFamily="2" charset="-122"/>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90550" y="2240280"/>
            <a:ext cx="5772150" cy="6991350"/>
          </a:xfrm>
        </p:spPr>
        <p:txBody>
          <a:bodyPr/>
          <a:lstStyle>
            <a:lvl1pPr marL="228587" indent="-228587">
              <a:defRPr>
                <a:latin typeface="宋体" pitchFamily="2" charset="-122"/>
                <a:ea typeface="宋体" pitchFamily="2" charset="-122"/>
              </a:defRPr>
            </a:lvl1pPr>
            <a:lvl2pPr>
              <a:defRPr>
                <a:latin typeface="宋体" pitchFamily="2" charset="-122"/>
                <a:ea typeface="宋体" pitchFamily="2" charset="-122"/>
              </a:defRPr>
            </a:lvl2pPr>
            <a:lvl3pPr>
              <a:defRPr>
                <a:latin typeface="宋体" pitchFamily="2" charset="-122"/>
                <a:ea typeface="宋体" pitchFamily="2" charset="-122"/>
              </a:defRPr>
            </a:lvl3pPr>
            <a:lvl4pPr>
              <a:defRPr>
                <a:latin typeface="宋体" pitchFamily="2" charset="-122"/>
                <a:ea typeface="宋体" pitchFamily="2" charset="-122"/>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Picture Placeholder 6"/>
          <p:cNvSpPr>
            <a:spLocks noGrp="1"/>
          </p:cNvSpPr>
          <p:nvPr>
            <p:ph type="pic" sz="quarter" idx="11"/>
          </p:nvPr>
        </p:nvSpPr>
        <p:spPr>
          <a:xfrm>
            <a:off x="6572250" y="2247901"/>
            <a:ext cx="5448300" cy="6995160"/>
          </a:xfrm>
        </p:spPr>
        <p:txBody>
          <a:bodyPr/>
          <a:lstStyle>
            <a:lvl1pPr>
              <a:defRPr>
                <a:latin typeface="宋体" pitchFamily="2" charset="-122"/>
                <a:ea typeface="宋体" pitchFamily="2" charset="-122"/>
              </a:defRPr>
            </a:lvl1pPr>
          </a:lstStyle>
          <a:p>
            <a:pPr lvl="0"/>
            <a:endParaRPr lang="en-US" noProof="0" dirty="0">
              <a:sym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4036" y="194235"/>
            <a:ext cx="11472852" cy="9104066"/>
          </a:xfrm>
        </p:spPr>
        <p:txBody>
          <a:bodyPr/>
          <a:lstStyle>
            <a:lvl1pPr>
              <a:defRPr>
                <a:latin typeface="宋体" pitchFamily="2" charset="-122"/>
                <a:ea typeface="宋体" pitchFamily="2" charset="-122"/>
              </a:defRPr>
            </a:lvl1pPr>
            <a:lvl2pPr>
              <a:defRPr>
                <a:latin typeface="宋体" pitchFamily="2" charset="-122"/>
                <a:ea typeface="宋体" pitchFamily="2" charset="-122"/>
              </a:defRPr>
            </a:lvl2pPr>
            <a:lvl3pPr>
              <a:defRPr>
                <a:latin typeface="宋体" pitchFamily="2" charset="-122"/>
                <a:ea typeface="宋体" pitchFamily="2" charset="-122"/>
              </a:defRPr>
            </a:lvl3pPr>
            <a:lvl4pPr>
              <a:defRPr>
                <a:latin typeface="宋体" pitchFamily="2" charset="-122"/>
                <a:ea typeface="宋体" pitchFamily="2" charset="-122"/>
              </a:defRPr>
            </a:lvl4pPr>
            <a:lvl5pPr>
              <a:defRPr>
                <a:latin typeface="宋体" pitchFamily="2" charset="-122"/>
                <a:ea typeface="宋体" pitchFamily="2" charset="-122"/>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Full Screen">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3011150" cy="8993187"/>
          </a:xfrm>
        </p:spPr>
        <p:txBody>
          <a:body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603504" y="2148840"/>
            <a:ext cx="5788152" cy="67025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1"/>
          </p:nvPr>
        </p:nvSpPr>
        <p:spPr>
          <a:xfrm>
            <a:off x="6581775" y="2148840"/>
            <a:ext cx="5791200" cy="670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White 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90550" y="2240280"/>
            <a:ext cx="5772150" cy="6991350"/>
          </a:xfrm>
        </p:spPr>
        <p:txBody>
          <a:bodyPr/>
          <a:lstStyle>
            <a:lvl1pPr marL="228587" indent="-228587">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Picture Placeholder 6"/>
          <p:cNvSpPr>
            <a:spLocks noGrp="1"/>
          </p:cNvSpPr>
          <p:nvPr>
            <p:ph type="pic" sz="quarter" idx="11"/>
          </p:nvPr>
        </p:nvSpPr>
        <p:spPr>
          <a:xfrm>
            <a:off x="6572250" y="2247901"/>
            <a:ext cx="5448300" cy="6995160"/>
          </a:xfrm>
        </p:spPr>
        <p:txBody>
          <a:bodyPr/>
          <a:lstStyle/>
          <a:p>
            <a:pPr lvl="0"/>
            <a:endParaRPr lang="en-US" noProof="0" dirty="0">
              <a:sym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4036" y="194235"/>
            <a:ext cx="11472852" cy="91040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611880"/>
            <a:ext cx="11762080" cy="1417320"/>
          </a:xfrm>
        </p:spPr>
        <p:txBody>
          <a:body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93725" y="363538"/>
            <a:ext cx="11761788" cy="14176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zh-CN" smtClean="0">
                <a:sym typeface="Arial" charset="0"/>
              </a:rPr>
              <a:t>Click to edit Master title style</a:t>
            </a:r>
          </a:p>
        </p:txBody>
      </p:sp>
      <p:sp>
        <p:nvSpPr>
          <p:cNvPr id="1027" name="Rectangle 2"/>
          <p:cNvSpPr>
            <a:spLocks noGrp="1" noChangeArrowheads="1"/>
          </p:cNvSpPr>
          <p:nvPr>
            <p:ph type="body" idx="1"/>
          </p:nvPr>
        </p:nvSpPr>
        <p:spPr bwMode="auto">
          <a:xfrm>
            <a:off x="593725" y="2146300"/>
            <a:ext cx="11761788" cy="6699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sym typeface="Arial" charset="0"/>
              </a:rPr>
              <a:t>Click to edit Master text styles</a:t>
            </a:r>
          </a:p>
          <a:p>
            <a:pPr lvl="1"/>
            <a:r>
              <a:rPr lang="en-US" altLang="zh-CN" smtClean="0">
                <a:sym typeface="Arial" charset="0"/>
              </a:rPr>
              <a:t>Second level</a:t>
            </a:r>
          </a:p>
          <a:p>
            <a:pPr lvl="2"/>
            <a:r>
              <a:rPr lang="en-US" altLang="zh-CN" smtClean="0">
                <a:sym typeface="Arial" charset="0"/>
              </a:rPr>
              <a:t>Third level</a:t>
            </a:r>
          </a:p>
          <a:p>
            <a:pPr lvl="3"/>
            <a:r>
              <a:rPr lang="en-US" altLang="zh-CN" smtClean="0">
                <a:sym typeface="Arial" charset="0"/>
              </a:rPr>
              <a:t>Fourth level</a:t>
            </a:r>
          </a:p>
          <a:p>
            <a:pPr lvl="4"/>
            <a:r>
              <a:rPr lang="en-US" altLang="zh-CN" smtClean="0">
                <a:sym typeface="Arial" charset="0"/>
              </a:rPr>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ransition spd="med">
    <p:fade/>
  </p:transition>
  <p:txStyles>
    <p:titleStyle>
      <a:lvl1pPr algn="l" rtl="0" eaLnBrk="0" fontAlgn="base" hangingPunct="0">
        <a:spcBef>
          <a:spcPct val="0"/>
        </a:spcBef>
        <a:spcAft>
          <a:spcPct val="0"/>
        </a:spcAft>
        <a:defRPr sz="4000" b="1">
          <a:solidFill>
            <a:srgbClr val="FFFFFF"/>
          </a:solidFill>
          <a:latin typeface="+mj-lt"/>
          <a:ea typeface="+mj-ea"/>
          <a:cs typeface="+mj-cs"/>
          <a:sym typeface="Arial" charset="0"/>
        </a:defRPr>
      </a:lvl1pPr>
      <a:lvl2pPr algn="l" rtl="0" eaLnBrk="0" fontAlgn="base" hangingPunct="0">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2pPr>
      <a:lvl3pPr algn="l" rtl="0" eaLnBrk="0" fontAlgn="base" hangingPunct="0">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3pPr>
      <a:lvl4pPr algn="l" rtl="0" eaLnBrk="0" fontAlgn="base" hangingPunct="0">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4pPr>
      <a:lvl5pPr algn="l" rtl="0" eaLnBrk="0" fontAlgn="base" hangingPunct="0">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5pPr>
      <a:lvl6pPr marL="457358"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6pPr>
      <a:lvl7pPr marL="914715"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7pPr>
      <a:lvl8pPr marL="1372071"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8pPr>
      <a:lvl9pPr marL="1829429"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9pPr>
    </p:titleStyle>
    <p:bodyStyle>
      <a:lvl1pPr marL="282575" indent="-282575" algn="l" rtl="0" eaLnBrk="0" fontAlgn="base" hangingPunct="0">
        <a:spcBef>
          <a:spcPts val="500"/>
        </a:spcBef>
        <a:spcAft>
          <a:spcPct val="0"/>
        </a:spcAft>
        <a:buClr>
          <a:srgbClr val="FFFFFF"/>
        </a:buClr>
        <a:buSzPct val="80000"/>
        <a:buFont typeface="Wingdings" pitchFamily="2" charset="2"/>
        <a:buChar char="§"/>
        <a:defRPr sz="3200">
          <a:solidFill>
            <a:srgbClr val="FFFFFF"/>
          </a:solidFill>
          <a:latin typeface="+mn-lt"/>
          <a:ea typeface="+mn-ea"/>
          <a:cs typeface="+mn-cs"/>
          <a:sym typeface="Arial" charset="0"/>
        </a:defRPr>
      </a:lvl1pPr>
      <a:lvl2pPr marL="566738" indent="-282575" algn="l" rtl="0" eaLnBrk="0" fontAlgn="base" hangingPunct="0">
        <a:spcBef>
          <a:spcPts val="500"/>
        </a:spcBef>
        <a:spcAft>
          <a:spcPct val="0"/>
        </a:spcAft>
        <a:buClr>
          <a:srgbClr val="FFFFFF"/>
        </a:buClr>
        <a:buSzPct val="80000"/>
        <a:buFont typeface="Wingdings" pitchFamily="2" charset="2"/>
        <a:buChar char="§"/>
        <a:defRPr sz="2800">
          <a:solidFill>
            <a:srgbClr val="FFFFFF"/>
          </a:solidFill>
          <a:latin typeface="+mn-lt"/>
          <a:ea typeface="+mn-ea"/>
          <a:cs typeface="+mn-cs"/>
          <a:sym typeface="Arial" charset="0"/>
        </a:defRPr>
      </a:lvl2pPr>
      <a:lvl3pPr marL="908050" indent="-254000" algn="l" rtl="0" eaLnBrk="0" fontAlgn="base" hangingPunct="0">
        <a:spcBef>
          <a:spcPts val="400"/>
        </a:spcBef>
        <a:spcAft>
          <a:spcPct val="0"/>
        </a:spcAft>
        <a:buClr>
          <a:srgbClr val="FFFFFF"/>
        </a:buClr>
        <a:buSzPct val="80000"/>
        <a:buFont typeface="Wingdings" pitchFamily="2" charset="2"/>
        <a:buChar char="§"/>
        <a:defRPr sz="2400">
          <a:solidFill>
            <a:srgbClr val="FFFFFF"/>
          </a:solidFill>
          <a:latin typeface="+mn-lt"/>
          <a:ea typeface="+mn-ea"/>
          <a:cs typeface="+mn-cs"/>
          <a:sym typeface="Arial" charset="0"/>
        </a:defRPr>
      </a:lvl3pPr>
      <a:lvl4pPr marL="1420813" indent="-227013" algn="l" rtl="0" eaLnBrk="0" fontAlgn="base" hangingPunct="0">
        <a:spcBef>
          <a:spcPts val="300"/>
        </a:spcBef>
        <a:spcAft>
          <a:spcPct val="0"/>
        </a:spcAft>
        <a:buClr>
          <a:srgbClr val="FFFFFF"/>
        </a:buClr>
        <a:buSzPct val="80000"/>
        <a:buFont typeface="Wingdings" pitchFamily="2" charset="2"/>
        <a:buChar char="§"/>
        <a:defRPr sz="2100">
          <a:solidFill>
            <a:srgbClr val="FFFFFF"/>
          </a:solidFill>
          <a:latin typeface="+mn-lt"/>
          <a:ea typeface="+mn-ea"/>
          <a:cs typeface="+mn-cs"/>
          <a:sym typeface="Arial" charset="0"/>
        </a:defRPr>
      </a:lvl4pPr>
      <a:lvl5pPr marL="1876425" indent="-204788" algn="l" rtl="0" eaLnBrk="0" fontAlgn="base" hangingPunct="0">
        <a:spcBef>
          <a:spcPts val="300"/>
        </a:spcBef>
        <a:spcAft>
          <a:spcPct val="0"/>
        </a:spcAft>
        <a:buClr>
          <a:srgbClr val="FFFFFF"/>
        </a:buClr>
        <a:buSzPct val="80000"/>
        <a:buFont typeface="Wingdings" pitchFamily="2" charset="2"/>
        <a:buChar char="§"/>
        <a:defRPr sz="2000">
          <a:solidFill>
            <a:srgbClr val="FFFFFF"/>
          </a:solidFill>
          <a:latin typeface="+mn-lt"/>
          <a:ea typeface="+mn-ea"/>
          <a:cs typeface="+mn-cs"/>
          <a:sym typeface="Arial" charset="0"/>
        </a:defRPr>
      </a:lvl5pPr>
      <a:lvl6pPr marL="2336016"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6pPr>
      <a:lvl7pPr marL="2793373"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7pPr>
      <a:lvl8pPr marL="3250731"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8pPr>
      <a:lvl9pPr marL="3708087"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9pPr>
    </p:bodyStyle>
    <p:otherStyle>
      <a:defPPr>
        <a:defRPr lang="en-US"/>
      </a:defPPr>
      <a:lvl1pPr marL="0" algn="l" defTabSz="914715" rtl="0" eaLnBrk="1" latinLnBrk="0" hangingPunct="1">
        <a:defRPr sz="1800" kern="1200">
          <a:solidFill>
            <a:schemeClr val="tx1"/>
          </a:solidFill>
          <a:latin typeface="+mn-lt"/>
          <a:ea typeface="+mn-ea"/>
          <a:cs typeface="+mn-cs"/>
        </a:defRPr>
      </a:lvl1pPr>
      <a:lvl2pPr marL="457358" algn="l" defTabSz="914715" rtl="0" eaLnBrk="1" latinLnBrk="0" hangingPunct="1">
        <a:defRPr sz="1800" kern="1200">
          <a:solidFill>
            <a:schemeClr val="tx1"/>
          </a:solidFill>
          <a:latin typeface="+mn-lt"/>
          <a:ea typeface="+mn-ea"/>
          <a:cs typeface="+mn-cs"/>
        </a:defRPr>
      </a:lvl2pPr>
      <a:lvl3pPr marL="914715" algn="l" defTabSz="914715" rtl="0" eaLnBrk="1" latinLnBrk="0" hangingPunct="1">
        <a:defRPr sz="1800" kern="1200">
          <a:solidFill>
            <a:schemeClr val="tx1"/>
          </a:solidFill>
          <a:latin typeface="+mn-lt"/>
          <a:ea typeface="+mn-ea"/>
          <a:cs typeface="+mn-cs"/>
        </a:defRPr>
      </a:lvl3pPr>
      <a:lvl4pPr marL="1372071" algn="l" defTabSz="914715" rtl="0" eaLnBrk="1" latinLnBrk="0" hangingPunct="1">
        <a:defRPr sz="1800" kern="1200">
          <a:solidFill>
            <a:schemeClr val="tx1"/>
          </a:solidFill>
          <a:latin typeface="+mn-lt"/>
          <a:ea typeface="+mn-ea"/>
          <a:cs typeface="+mn-cs"/>
        </a:defRPr>
      </a:lvl4pPr>
      <a:lvl5pPr marL="1829429" algn="l" defTabSz="914715" rtl="0" eaLnBrk="1" latinLnBrk="0" hangingPunct="1">
        <a:defRPr sz="1800" kern="1200">
          <a:solidFill>
            <a:schemeClr val="tx1"/>
          </a:solidFill>
          <a:latin typeface="+mn-lt"/>
          <a:ea typeface="+mn-ea"/>
          <a:cs typeface="+mn-cs"/>
        </a:defRPr>
      </a:lvl5pPr>
      <a:lvl6pPr marL="2286785" algn="l" defTabSz="914715" rtl="0" eaLnBrk="1" latinLnBrk="0" hangingPunct="1">
        <a:defRPr sz="1800" kern="1200">
          <a:solidFill>
            <a:schemeClr val="tx1"/>
          </a:solidFill>
          <a:latin typeface="+mn-lt"/>
          <a:ea typeface="+mn-ea"/>
          <a:cs typeface="+mn-cs"/>
        </a:defRPr>
      </a:lvl6pPr>
      <a:lvl7pPr marL="2744143" algn="l" defTabSz="914715" rtl="0" eaLnBrk="1" latinLnBrk="0" hangingPunct="1">
        <a:defRPr sz="1800" kern="1200">
          <a:solidFill>
            <a:schemeClr val="tx1"/>
          </a:solidFill>
          <a:latin typeface="+mn-lt"/>
          <a:ea typeface="+mn-ea"/>
          <a:cs typeface="+mn-cs"/>
        </a:defRPr>
      </a:lvl7pPr>
      <a:lvl8pPr marL="3201501" algn="l" defTabSz="914715" rtl="0" eaLnBrk="1" latinLnBrk="0" hangingPunct="1">
        <a:defRPr sz="1800" kern="1200">
          <a:solidFill>
            <a:schemeClr val="tx1"/>
          </a:solidFill>
          <a:latin typeface="+mn-lt"/>
          <a:ea typeface="+mn-ea"/>
          <a:cs typeface="+mn-cs"/>
        </a:defRPr>
      </a:lvl8pPr>
      <a:lvl9pPr marL="3658857" algn="l" defTabSz="9147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593725" y="363538"/>
            <a:ext cx="11761788" cy="14176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zh-CN" smtClean="0">
                <a:sym typeface="Arial" charset="0"/>
              </a:rPr>
              <a:t>Click to edit Master title style</a:t>
            </a:r>
          </a:p>
        </p:txBody>
      </p:sp>
      <p:sp>
        <p:nvSpPr>
          <p:cNvPr id="9219" name="Rectangle 2"/>
          <p:cNvSpPr>
            <a:spLocks noGrp="1" noChangeArrowheads="1"/>
          </p:cNvSpPr>
          <p:nvPr>
            <p:ph type="body" idx="1"/>
          </p:nvPr>
        </p:nvSpPr>
        <p:spPr bwMode="auto">
          <a:xfrm>
            <a:off x="593725" y="2146300"/>
            <a:ext cx="11761788" cy="6699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sym typeface="Arial" charset="0"/>
              </a:rPr>
              <a:t>Click to edit Master text styles</a:t>
            </a:r>
          </a:p>
          <a:p>
            <a:pPr lvl="1"/>
            <a:r>
              <a:rPr lang="en-US" altLang="zh-CN" smtClean="0">
                <a:sym typeface="Arial" charset="0"/>
              </a:rPr>
              <a:t>Second level</a:t>
            </a:r>
          </a:p>
          <a:p>
            <a:pPr lvl="2"/>
            <a:r>
              <a:rPr lang="en-US" altLang="zh-CN" smtClean="0">
                <a:sym typeface="Arial" charset="0"/>
              </a:rPr>
              <a:t>Third level</a:t>
            </a:r>
          </a:p>
          <a:p>
            <a:pPr lvl="3"/>
            <a:r>
              <a:rPr lang="en-US" altLang="zh-CN" smtClean="0">
                <a:sym typeface="Arial" charset="0"/>
              </a:rPr>
              <a:t>Fourth level</a:t>
            </a:r>
          </a:p>
          <a:p>
            <a:pPr lvl="4"/>
            <a:r>
              <a:rPr lang="en-US" altLang="zh-CN" smtClean="0">
                <a:sym typeface="Arial" charset="0"/>
              </a:rPr>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Lst>
  <p:transition spd="med">
    <p:fade/>
  </p:transition>
  <p:txStyles>
    <p:titleStyle>
      <a:lvl1pPr algn="l" rtl="0" eaLnBrk="0" fontAlgn="base" hangingPunct="0">
        <a:spcBef>
          <a:spcPct val="0"/>
        </a:spcBef>
        <a:spcAft>
          <a:spcPct val="0"/>
        </a:spcAft>
        <a:defRPr sz="4000" b="1">
          <a:solidFill>
            <a:schemeClr val="tx1"/>
          </a:solidFill>
          <a:latin typeface="+mj-lt"/>
          <a:ea typeface="+mj-ea"/>
          <a:cs typeface="+mj-cs"/>
          <a:sym typeface="Arial" charset="0"/>
        </a:defRPr>
      </a:lvl1pPr>
      <a:lvl2pPr algn="l" rtl="0" eaLnBrk="0" fontAlgn="base" hangingPunct="0">
        <a:spcBef>
          <a:spcPct val="0"/>
        </a:spcBef>
        <a:spcAft>
          <a:spcPct val="0"/>
        </a:spcAft>
        <a:defRPr sz="4000" b="1">
          <a:solidFill>
            <a:schemeClr val="tx1"/>
          </a:solidFill>
          <a:latin typeface="Arial" charset="0"/>
          <a:ea typeface="ヒラギノ角ゴ Pro W6" charset="0"/>
          <a:cs typeface="ヒラギノ角ゴ Pro W6" charset="0"/>
          <a:sym typeface="Arial" charset="0"/>
        </a:defRPr>
      </a:lvl2pPr>
      <a:lvl3pPr algn="l" rtl="0" eaLnBrk="0" fontAlgn="base" hangingPunct="0">
        <a:spcBef>
          <a:spcPct val="0"/>
        </a:spcBef>
        <a:spcAft>
          <a:spcPct val="0"/>
        </a:spcAft>
        <a:defRPr sz="4000" b="1">
          <a:solidFill>
            <a:schemeClr val="tx1"/>
          </a:solidFill>
          <a:latin typeface="Arial" charset="0"/>
          <a:ea typeface="ヒラギノ角ゴ Pro W6" charset="0"/>
          <a:cs typeface="ヒラギノ角ゴ Pro W6" charset="0"/>
          <a:sym typeface="Arial" charset="0"/>
        </a:defRPr>
      </a:lvl3pPr>
      <a:lvl4pPr algn="l" rtl="0" eaLnBrk="0" fontAlgn="base" hangingPunct="0">
        <a:spcBef>
          <a:spcPct val="0"/>
        </a:spcBef>
        <a:spcAft>
          <a:spcPct val="0"/>
        </a:spcAft>
        <a:defRPr sz="4000" b="1">
          <a:solidFill>
            <a:schemeClr val="tx1"/>
          </a:solidFill>
          <a:latin typeface="Arial" charset="0"/>
          <a:ea typeface="ヒラギノ角ゴ Pro W6" charset="0"/>
          <a:cs typeface="ヒラギノ角ゴ Pro W6" charset="0"/>
          <a:sym typeface="Arial" charset="0"/>
        </a:defRPr>
      </a:lvl4pPr>
      <a:lvl5pPr algn="l" rtl="0" eaLnBrk="0" fontAlgn="base" hangingPunct="0">
        <a:spcBef>
          <a:spcPct val="0"/>
        </a:spcBef>
        <a:spcAft>
          <a:spcPct val="0"/>
        </a:spcAft>
        <a:defRPr sz="4000" b="1">
          <a:solidFill>
            <a:schemeClr val="tx1"/>
          </a:solidFill>
          <a:latin typeface="Arial" charset="0"/>
          <a:ea typeface="ヒラギノ角ゴ Pro W6" charset="0"/>
          <a:cs typeface="ヒラギノ角ゴ Pro W6" charset="0"/>
          <a:sym typeface="Arial" charset="0"/>
        </a:defRPr>
      </a:lvl5pPr>
      <a:lvl6pPr marL="457358"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6pPr>
      <a:lvl7pPr marL="914715"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7pPr>
      <a:lvl8pPr marL="1372071"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8pPr>
      <a:lvl9pPr marL="1829429"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9pPr>
    </p:titleStyle>
    <p:bodyStyle>
      <a:lvl1pPr marL="282575" indent="-282575" algn="l" rtl="0" eaLnBrk="0" fontAlgn="base" hangingPunct="0">
        <a:spcBef>
          <a:spcPts val="500"/>
        </a:spcBef>
        <a:spcAft>
          <a:spcPct val="0"/>
        </a:spcAft>
        <a:buClr>
          <a:schemeClr val="tx2"/>
        </a:buClr>
        <a:buSzPct val="80000"/>
        <a:buFont typeface="Wingdings" pitchFamily="2" charset="2"/>
        <a:buChar char="§"/>
        <a:defRPr sz="3200">
          <a:solidFill>
            <a:schemeClr val="tx1"/>
          </a:solidFill>
          <a:latin typeface="+mn-lt"/>
          <a:ea typeface="+mn-ea"/>
          <a:cs typeface="+mn-cs"/>
          <a:sym typeface="Arial" charset="0"/>
        </a:defRPr>
      </a:lvl1pPr>
      <a:lvl2pPr marL="566738" indent="-282575" algn="l" rtl="0" eaLnBrk="0" fontAlgn="base" hangingPunct="0">
        <a:spcBef>
          <a:spcPts val="500"/>
        </a:spcBef>
        <a:spcAft>
          <a:spcPct val="0"/>
        </a:spcAft>
        <a:buClr>
          <a:schemeClr val="tx2"/>
        </a:buClr>
        <a:buSzPct val="80000"/>
        <a:buFont typeface="Wingdings" pitchFamily="2" charset="2"/>
        <a:buChar char="§"/>
        <a:defRPr sz="2800">
          <a:solidFill>
            <a:schemeClr val="tx1"/>
          </a:solidFill>
          <a:latin typeface="+mn-lt"/>
          <a:ea typeface="+mn-ea"/>
          <a:cs typeface="+mn-cs"/>
          <a:sym typeface="Arial" charset="0"/>
        </a:defRPr>
      </a:lvl2pPr>
      <a:lvl3pPr marL="908050" indent="-254000" algn="l" rtl="0" eaLnBrk="0" fontAlgn="base" hangingPunct="0">
        <a:spcBef>
          <a:spcPts val="400"/>
        </a:spcBef>
        <a:spcAft>
          <a:spcPct val="0"/>
        </a:spcAft>
        <a:buClr>
          <a:schemeClr val="tx2"/>
        </a:buClr>
        <a:buSzPct val="80000"/>
        <a:buFont typeface="Wingdings" pitchFamily="2" charset="2"/>
        <a:buChar char="§"/>
        <a:defRPr sz="2400">
          <a:solidFill>
            <a:schemeClr val="tx1"/>
          </a:solidFill>
          <a:latin typeface="+mn-lt"/>
          <a:ea typeface="+mn-ea"/>
          <a:cs typeface="+mn-cs"/>
          <a:sym typeface="Arial" charset="0"/>
        </a:defRPr>
      </a:lvl3pPr>
      <a:lvl4pPr marL="1420813" indent="-227013" algn="l" rtl="0" eaLnBrk="0" fontAlgn="base" hangingPunct="0">
        <a:spcBef>
          <a:spcPts val="300"/>
        </a:spcBef>
        <a:spcAft>
          <a:spcPct val="0"/>
        </a:spcAft>
        <a:buClr>
          <a:schemeClr val="tx2"/>
        </a:buClr>
        <a:buSzPct val="80000"/>
        <a:buFont typeface="Wingdings" pitchFamily="2" charset="2"/>
        <a:buChar char="§"/>
        <a:defRPr sz="2100">
          <a:solidFill>
            <a:schemeClr val="tx1"/>
          </a:solidFill>
          <a:latin typeface="+mn-lt"/>
          <a:ea typeface="+mn-ea"/>
          <a:cs typeface="+mn-cs"/>
          <a:sym typeface="Arial" charset="0"/>
        </a:defRPr>
      </a:lvl4pPr>
      <a:lvl5pPr marL="1876425" indent="-204788" algn="l" rtl="0" eaLnBrk="0" fontAlgn="base" hangingPunct="0">
        <a:spcBef>
          <a:spcPts val="300"/>
        </a:spcBef>
        <a:spcAft>
          <a:spcPct val="0"/>
        </a:spcAft>
        <a:buClr>
          <a:schemeClr val="tx2"/>
        </a:buClr>
        <a:buSzPct val="80000"/>
        <a:buFont typeface="Wingdings" pitchFamily="2" charset="2"/>
        <a:buChar char="§"/>
        <a:defRPr sz="2000">
          <a:solidFill>
            <a:schemeClr val="tx1"/>
          </a:solidFill>
          <a:latin typeface="+mn-lt"/>
          <a:ea typeface="+mn-ea"/>
          <a:cs typeface="+mn-cs"/>
          <a:sym typeface="Arial" charset="0"/>
        </a:defRPr>
      </a:lvl5pPr>
      <a:lvl6pPr marL="2336016"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6pPr>
      <a:lvl7pPr marL="2793373"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7pPr>
      <a:lvl8pPr marL="3250731"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8pPr>
      <a:lvl9pPr marL="3708087"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9pPr>
    </p:bodyStyle>
    <p:otherStyle>
      <a:defPPr>
        <a:defRPr lang="en-US"/>
      </a:defPPr>
      <a:lvl1pPr marL="0" algn="l" defTabSz="914715" rtl="0" eaLnBrk="1" latinLnBrk="0" hangingPunct="1">
        <a:defRPr sz="1800" kern="1200">
          <a:solidFill>
            <a:schemeClr val="tx1"/>
          </a:solidFill>
          <a:latin typeface="+mn-lt"/>
          <a:ea typeface="+mn-ea"/>
          <a:cs typeface="+mn-cs"/>
        </a:defRPr>
      </a:lvl1pPr>
      <a:lvl2pPr marL="457358" algn="l" defTabSz="914715" rtl="0" eaLnBrk="1" latinLnBrk="0" hangingPunct="1">
        <a:defRPr sz="1800" kern="1200">
          <a:solidFill>
            <a:schemeClr val="tx1"/>
          </a:solidFill>
          <a:latin typeface="+mn-lt"/>
          <a:ea typeface="+mn-ea"/>
          <a:cs typeface="+mn-cs"/>
        </a:defRPr>
      </a:lvl2pPr>
      <a:lvl3pPr marL="914715" algn="l" defTabSz="914715" rtl="0" eaLnBrk="1" latinLnBrk="0" hangingPunct="1">
        <a:defRPr sz="1800" kern="1200">
          <a:solidFill>
            <a:schemeClr val="tx1"/>
          </a:solidFill>
          <a:latin typeface="+mn-lt"/>
          <a:ea typeface="+mn-ea"/>
          <a:cs typeface="+mn-cs"/>
        </a:defRPr>
      </a:lvl3pPr>
      <a:lvl4pPr marL="1372071" algn="l" defTabSz="914715" rtl="0" eaLnBrk="1" latinLnBrk="0" hangingPunct="1">
        <a:defRPr sz="1800" kern="1200">
          <a:solidFill>
            <a:schemeClr val="tx1"/>
          </a:solidFill>
          <a:latin typeface="+mn-lt"/>
          <a:ea typeface="+mn-ea"/>
          <a:cs typeface="+mn-cs"/>
        </a:defRPr>
      </a:lvl4pPr>
      <a:lvl5pPr marL="1829429" algn="l" defTabSz="914715" rtl="0" eaLnBrk="1" latinLnBrk="0" hangingPunct="1">
        <a:defRPr sz="1800" kern="1200">
          <a:solidFill>
            <a:schemeClr val="tx1"/>
          </a:solidFill>
          <a:latin typeface="+mn-lt"/>
          <a:ea typeface="+mn-ea"/>
          <a:cs typeface="+mn-cs"/>
        </a:defRPr>
      </a:lvl5pPr>
      <a:lvl6pPr marL="2286785" algn="l" defTabSz="914715" rtl="0" eaLnBrk="1" latinLnBrk="0" hangingPunct="1">
        <a:defRPr sz="1800" kern="1200">
          <a:solidFill>
            <a:schemeClr val="tx1"/>
          </a:solidFill>
          <a:latin typeface="+mn-lt"/>
          <a:ea typeface="+mn-ea"/>
          <a:cs typeface="+mn-cs"/>
        </a:defRPr>
      </a:lvl6pPr>
      <a:lvl7pPr marL="2744143" algn="l" defTabSz="914715" rtl="0" eaLnBrk="1" latinLnBrk="0" hangingPunct="1">
        <a:defRPr sz="1800" kern="1200">
          <a:solidFill>
            <a:schemeClr val="tx1"/>
          </a:solidFill>
          <a:latin typeface="+mn-lt"/>
          <a:ea typeface="+mn-ea"/>
          <a:cs typeface="+mn-cs"/>
        </a:defRPr>
      </a:lvl7pPr>
      <a:lvl8pPr marL="3201501" algn="l" defTabSz="914715" rtl="0" eaLnBrk="1" latinLnBrk="0" hangingPunct="1">
        <a:defRPr sz="1800" kern="1200">
          <a:solidFill>
            <a:schemeClr val="tx1"/>
          </a:solidFill>
          <a:latin typeface="+mn-lt"/>
          <a:ea typeface="+mn-ea"/>
          <a:cs typeface="+mn-cs"/>
        </a:defRPr>
      </a:lvl8pPr>
      <a:lvl9pPr marL="3658857" algn="l" defTabSz="9147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bwMode="auto">
          <a:xfrm>
            <a:off x="593725" y="363538"/>
            <a:ext cx="11761788" cy="14176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zh-CN" smtClean="0">
                <a:sym typeface="Arial" charset="0"/>
              </a:rPr>
              <a:t>Click to edit Master title style</a:t>
            </a:r>
          </a:p>
        </p:txBody>
      </p:sp>
      <p:sp>
        <p:nvSpPr>
          <p:cNvPr id="17411" name="Rectangle 2"/>
          <p:cNvSpPr>
            <a:spLocks noGrp="1" noChangeArrowheads="1"/>
          </p:cNvSpPr>
          <p:nvPr>
            <p:ph type="body" idx="1"/>
          </p:nvPr>
        </p:nvSpPr>
        <p:spPr bwMode="auto">
          <a:xfrm>
            <a:off x="593725" y="2146300"/>
            <a:ext cx="11761788" cy="6699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sym typeface="Arial" charset="0"/>
              </a:rPr>
              <a:t>Click to edit Master text styles</a:t>
            </a:r>
          </a:p>
          <a:p>
            <a:pPr lvl="1"/>
            <a:r>
              <a:rPr lang="en-US" altLang="zh-CN" smtClean="0">
                <a:sym typeface="Arial" charset="0"/>
              </a:rPr>
              <a:t>Second level</a:t>
            </a:r>
          </a:p>
          <a:p>
            <a:pPr lvl="2"/>
            <a:r>
              <a:rPr lang="en-US" altLang="zh-CN" smtClean="0">
                <a:sym typeface="Arial" charset="0"/>
              </a:rPr>
              <a:t>Third level</a:t>
            </a:r>
          </a:p>
          <a:p>
            <a:pPr lvl="3"/>
            <a:r>
              <a:rPr lang="en-US" altLang="zh-CN" smtClean="0">
                <a:sym typeface="Arial" charset="0"/>
              </a:rPr>
              <a:t>Fourth level</a:t>
            </a:r>
          </a:p>
          <a:p>
            <a:pPr lvl="4"/>
            <a:r>
              <a:rPr lang="en-US" altLang="zh-CN" smtClean="0">
                <a:sym typeface="Arial" charset="0"/>
              </a:rPr>
              <a:t>Fifth level</a:t>
            </a:r>
          </a:p>
        </p:txBody>
      </p:sp>
    </p:spTree>
  </p:cSld>
  <p:clrMap bg1="lt1" tx1="dk1" bg2="lt2" tx2="dk2" accent1="accent1" accent2="accent2" accent3="accent3" accent4="accent4" accent5="accent5" accent6="accent6" hlink="hlink" folHlink="folHlink"/>
  <p:sldLayoutIdLst>
    <p:sldLayoutId id="2147483723" r:id="rId1"/>
  </p:sldLayoutIdLst>
  <p:transition spd="med">
    <p:fade/>
  </p:transition>
  <p:txStyles>
    <p:titleStyle>
      <a:lvl1pPr algn="l" rtl="0" eaLnBrk="0" fontAlgn="base" hangingPunct="0">
        <a:spcBef>
          <a:spcPct val="0"/>
        </a:spcBef>
        <a:spcAft>
          <a:spcPct val="0"/>
        </a:spcAft>
        <a:defRPr sz="4000" b="1">
          <a:solidFill>
            <a:srgbClr val="FFFFFF"/>
          </a:solidFill>
          <a:latin typeface="+mj-lt"/>
          <a:ea typeface="+mj-ea"/>
          <a:cs typeface="+mj-cs"/>
          <a:sym typeface="Arial" charset="0"/>
        </a:defRPr>
      </a:lvl1pPr>
      <a:lvl2pPr algn="l" rtl="0" eaLnBrk="0" fontAlgn="base" hangingPunct="0">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2pPr>
      <a:lvl3pPr algn="l" rtl="0" eaLnBrk="0" fontAlgn="base" hangingPunct="0">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3pPr>
      <a:lvl4pPr algn="l" rtl="0" eaLnBrk="0" fontAlgn="base" hangingPunct="0">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4pPr>
      <a:lvl5pPr algn="l" rtl="0" eaLnBrk="0" fontAlgn="base" hangingPunct="0">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5pPr>
      <a:lvl6pPr marL="457358"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6pPr>
      <a:lvl7pPr marL="914715"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7pPr>
      <a:lvl8pPr marL="1372071"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8pPr>
      <a:lvl9pPr marL="1829429"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9pPr>
    </p:titleStyle>
    <p:bodyStyle>
      <a:lvl1pPr marL="282575" indent="-282575" algn="l" rtl="0" eaLnBrk="0" fontAlgn="base" hangingPunct="0">
        <a:spcBef>
          <a:spcPts val="500"/>
        </a:spcBef>
        <a:spcAft>
          <a:spcPct val="0"/>
        </a:spcAft>
        <a:buClr>
          <a:srgbClr val="FFFFFF"/>
        </a:buClr>
        <a:buSzPct val="80000"/>
        <a:buFont typeface="Wingdings" pitchFamily="2" charset="2"/>
        <a:buChar char="§"/>
        <a:defRPr sz="3200">
          <a:solidFill>
            <a:srgbClr val="FFFFFF"/>
          </a:solidFill>
          <a:latin typeface="+mn-lt"/>
          <a:ea typeface="+mn-ea"/>
          <a:cs typeface="+mn-cs"/>
          <a:sym typeface="Arial" charset="0"/>
        </a:defRPr>
      </a:lvl1pPr>
      <a:lvl2pPr marL="566738" indent="-282575" algn="l" rtl="0" eaLnBrk="0" fontAlgn="base" hangingPunct="0">
        <a:spcBef>
          <a:spcPts val="500"/>
        </a:spcBef>
        <a:spcAft>
          <a:spcPct val="0"/>
        </a:spcAft>
        <a:buClr>
          <a:srgbClr val="FFFFFF"/>
        </a:buClr>
        <a:buSzPct val="80000"/>
        <a:buFont typeface="Wingdings" pitchFamily="2" charset="2"/>
        <a:buChar char="§"/>
        <a:defRPr sz="2800">
          <a:solidFill>
            <a:srgbClr val="FFFFFF"/>
          </a:solidFill>
          <a:latin typeface="+mn-lt"/>
          <a:ea typeface="+mn-ea"/>
          <a:cs typeface="+mn-cs"/>
          <a:sym typeface="Arial" charset="0"/>
        </a:defRPr>
      </a:lvl2pPr>
      <a:lvl3pPr marL="908050" indent="-254000" algn="l" rtl="0" eaLnBrk="0" fontAlgn="base" hangingPunct="0">
        <a:spcBef>
          <a:spcPts val="400"/>
        </a:spcBef>
        <a:spcAft>
          <a:spcPct val="0"/>
        </a:spcAft>
        <a:buClr>
          <a:srgbClr val="FFFFFF"/>
        </a:buClr>
        <a:buSzPct val="80000"/>
        <a:buFont typeface="Wingdings" pitchFamily="2" charset="2"/>
        <a:buChar char="§"/>
        <a:defRPr sz="2400">
          <a:solidFill>
            <a:srgbClr val="FFFFFF"/>
          </a:solidFill>
          <a:latin typeface="+mn-lt"/>
          <a:ea typeface="+mn-ea"/>
          <a:cs typeface="+mn-cs"/>
          <a:sym typeface="Arial" charset="0"/>
        </a:defRPr>
      </a:lvl3pPr>
      <a:lvl4pPr marL="1420813" indent="-227013" algn="l" rtl="0" eaLnBrk="0" fontAlgn="base" hangingPunct="0">
        <a:spcBef>
          <a:spcPts val="300"/>
        </a:spcBef>
        <a:spcAft>
          <a:spcPct val="0"/>
        </a:spcAft>
        <a:buClr>
          <a:srgbClr val="FFFFFF"/>
        </a:buClr>
        <a:buSzPct val="80000"/>
        <a:buFont typeface="Wingdings" pitchFamily="2" charset="2"/>
        <a:buChar char="§"/>
        <a:defRPr sz="2100">
          <a:solidFill>
            <a:srgbClr val="FFFFFF"/>
          </a:solidFill>
          <a:latin typeface="+mn-lt"/>
          <a:ea typeface="+mn-ea"/>
          <a:cs typeface="+mn-cs"/>
          <a:sym typeface="Arial" charset="0"/>
        </a:defRPr>
      </a:lvl4pPr>
      <a:lvl5pPr marL="1876425" indent="-204788" algn="l" rtl="0" eaLnBrk="0" fontAlgn="base" hangingPunct="0">
        <a:spcBef>
          <a:spcPts val="300"/>
        </a:spcBef>
        <a:spcAft>
          <a:spcPct val="0"/>
        </a:spcAft>
        <a:buClr>
          <a:srgbClr val="FFFFFF"/>
        </a:buClr>
        <a:buSzPct val="80000"/>
        <a:buFont typeface="Wingdings" pitchFamily="2" charset="2"/>
        <a:buChar char="§"/>
        <a:defRPr sz="2000">
          <a:solidFill>
            <a:srgbClr val="FFFFFF"/>
          </a:solidFill>
          <a:latin typeface="+mn-lt"/>
          <a:ea typeface="+mn-ea"/>
          <a:cs typeface="+mn-cs"/>
          <a:sym typeface="Arial" charset="0"/>
        </a:defRPr>
      </a:lvl5pPr>
      <a:lvl6pPr marL="2336016"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6pPr>
      <a:lvl7pPr marL="2793373"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7pPr>
      <a:lvl8pPr marL="3250731"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8pPr>
      <a:lvl9pPr marL="3708087"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9pPr>
    </p:bodyStyle>
    <p:otherStyle>
      <a:defPPr>
        <a:defRPr lang="en-US"/>
      </a:defPPr>
      <a:lvl1pPr marL="0" algn="l" defTabSz="914715" rtl="0" eaLnBrk="1" latinLnBrk="0" hangingPunct="1">
        <a:defRPr sz="1800" kern="1200">
          <a:solidFill>
            <a:schemeClr val="tx1"/>
          </a:solidFill>
          <a:latin typeface="+mn-lt"/>
          <a:ea typeface="+mn-ea"/>
          <a:cs typeface="+mn-cs"/>
        </a:defRPr>
      </a:lvl1pPr>
      <a:lvl2pPr marL="457358" algn="l" defTabSz="914715" rtl="0" eaLnBrk="1" latinLnBrk="0" hangingPunct="1">
        <a:defRPr sz="1800" kern="1200">
          <a:solidFill>
            <a:schemeClr val="tx1"/>
          </a:solidFill>
          <a:latin typeface="+mn-lt"/>
          <a:ea typeface="+mn-ea"/>
          <a:cs typeface="+mn-cs"/>
        </a:defRPr>
      </a:lvl2pPr>
      <a:lvl3pPr marL="914715" algn="l" defTabSz="914715" rtl="0" eaLnBrk="1" latinLnBrk="0" hangingPunct="1">
        <a:defRPr sz="1800" kern="1200">
          <a:solidFill>
            <a:schemeClr val="tx1"/>
          </a:solidFill>
          <a:latin typeface="+mn-lt"/>
          <a:ea typeface="+mn-ea"/>
          <a:cs typeface="+mn-cs"/>
        </a:defRPr>
      </a:lvl3pPr>
      <a:lvl4pPr marL="1372071" algn="l" defTabSz="914715" rtl="0" eaLnBrk="1" latinLnBrk="0" hangingPunct="1">
        <a:defRPr sz="1800" kern="1200">
          <a:solidFill>
            <a:schemeClr val="tx1"/>
          </a:solidFill>
          <a:latin typeface="+mn-lt"/>
          <a:ea typeface="+mn-ea"/>
          <a:cs typeface="+mn-cs"/>
        </a:defRPr>
      </a:lvl4pPr>
      <a:lvl5pPr marL="1829429" algn="l" defTabSz="914715" rtl="0" eaLnBrk="1" latinLnBrk="0" hangingPunct="1">
        <a:defRPr sz="1800" kern="1200">
          <a:solidFill>
            <a:schemeClr val="tx1"/>
          </a:solidFill>
          <a:latin typeface="+mn-lt"/>
          <a:ea typeface="+mn-ea"/>
          <a:cs typeface="+mn-cs"/>
        </a:defRPr>
      </a:lvl5pPr>
      <a:lvl6pPr marL="2286785" algn="l" defTabSz="914715" rtl="0" eaLnBrk="1" latinLnBrk="0" hangingPunct="1">
        <a:defRPr sz="1800" kern="1200">
          <a:solidFill>
            <a:schemeClr val="tx1"/>
          </a:solidFill>
          <a:latin typeface="+mn-lt"/>
          <a:ea typeface="+mn-ea"/>
          <a:cs typeface="+mn-cs"/>
        </a:defRPr>
      </a:lvl6pPr>
      <a:lvl7pPr marL="2744143" algn="l" defTabSz="914715" rtl="0" eaLnBrk="1" latinLnBrk="0" hangingPunct="1">
        <a:defRPr sz="1800" kern="1200">
          <a:solidFill>
            <a:schemeClr val="tx1"/>
          </a:solidFill>
          <a:latin typeface="+mn-lt"/>
          <a:ea typeface="+mn-ea"/>
          <a:cs typeface="+mn-cs"/>
        </a:defRPr>
      </a:lvl7pPr>
      <a:lvl8pPr marL="3201501" algn="l" defTabSz="914715" rtl="0" eaLnBrk="1" latinLnBrk="0" hangingPunct="1">
        <a:defRPr sz="1800" kern="1200">
          <a:solidFill>
            <a:schemeClr val="tx1"/>
          </a:solidFill>
          <a:latin typeface="+mn-lt"/>
          <a:ea typeface="+mn-ea"/>
          <a:cs typeface="+mn-cs"/>
        </a:defRPr>
      </a:lvl8pPr>
      <a:lvl9pPr marL="3658857" algn="l" defTabSz="9147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davidsonacademy.unr.edu/"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www.atech.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issuu.com/university.of.nevada.las.vegas/docs/unlv_magazine_fall_2009"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www.diversifynevada.com/"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790575" y="382588"/>
            <a:ext cx="11761788" cy="933450"/>
          </a:xfrm>
        </p:spPr>
        <p:txBody>
          <a:bodyPr/>
          <a:lstStyle/>
          <a:p>
            <a:pPr>
              <a:defRPr/>
            </a:pPr>
            <a:r>
              <a:rPr lang="zh-CN" altLang="en-US" sz="3600" smtClean="0">
                <a:solidFill>
                  <a:srgbClr val="003C7B"/>
                </a:solidFill>
                <a:effectLst>
                  <a:outerShdw blurRad="38100" dist="38100" dir="2700000" algn="tl">
                    <a:srgbClr val="C0C0C0"/>
                  </a:outerShdw>
                </a:effectLst>
                <a:ea typeface="黑体" pitchFamily="2" charset="-122"/>
                <a:sym typeface="Arial" pitchFamily="34" charset="0"/>
              </a:rPr>
              <a:t>国际服务 </a:t>
            </a:r>
            <a:r>
              <a:rPr lang="en-US" altLang="zh-CN" sz="3600" smtClean="0">
                <a:solidFill>
                  <a:srgbClr val="003C7B"/>
                </a:solidFill>
                <a:effectLst>
                  <a:outerShdw blurRad="38100" dist="38100" dir="2700000" algn="tl">
                    <a:srgbClr val="C0C0C0"/>
                  </a:outerShdw>
                </a:effectLst>
                <a:ea typeface="黑体" pitchFamily="2" charset="-122"/>
                <a:sym typeface="Arial" pitchFamily="34" charset="0"/>
              </a:rPr>
              <a:t>– </a:t>
            </a:r>
            <a:r>
              <a:rPr lang="zh-CN" altLang="en-US" sz="3600" smtClean="0">
                <a:solidFill>
                  <a:srgbClr val="003C7B"/>
                </a:solidFill>
                <a:effectLst>
                  <a:outerShdw blurRad="38100" dist="38100" dir="2700000" algn="tl">
                    <a:srgbClr val="C0C0C0"/>
                  </a:outerShdw>
                </a:effectLst>
                <a:ea typeface="黑体" pitchFamily="2" charset="-122"/>
                <a:sym typeface="Arial" pitchFamily="34" charset="0"/>
              </a:rPr>
              <a:t>对外贸易区：</a:t>
            </a:r>
          </a:p>
        </p:txBody>
      </p:sp>
      <p:sp>
        <p:nvSpPr>
          <p:cNvPr id="39938" name="Rectangle 27"/>
          <p:cNvSpPr>
            <a:spLocks noChangeArrowheads="1"/>
          </p:cNvSpPr>
          <p:nvPr/>
        </p:nvSpPr>
        <p:spPr bwMode="auto">
          <a:xfrm>
            <a:off x="1019175" y="1373188"/>
            <a:ext cx="11049000" cy="6159500"/>
          </a:xfrm>
          <a:prstGeom prst="rect">
            <a:avLst/>
          </a:prstGeom>
          <a:noFill/>
          <a:ln w="9525">
            <a:noFill/>
            <a:miter lim="800000"/>
            <a:headEnd/>
            <a:tailEnd/>
          </a:ln>
        </p:spPr>
        <p:txBody>
          <a:bodyPr lIns="64261" tIns="32130" rIns="64261" bIns="32130">
            <a:spAutoFit/>
          </a:bodyPr>
          <a:lstStyle/>
          <a:p>
            <a:pPr defTabSz="642938"/>
            <a:r>
              <a:rPr lang="zh-CN" altLang="en-US" sz="2400">
                <a:ea typeface="黑体" pitchFamily="49" charset="-122"/>
                <a:sym typeface="Arial" charset="0"/>
              </a:rPr>
              <a:t>对外贸易区是是指被视为美国海关区域范围之外，但实际位置仍在美国境内的限制进入地区。</a:t>
            </a:r>
          </a:p>
          <a:p>
            <a:pPr defTabSz="642938"/>
            <a:endParaRPr lang="en-US" altLang="zh-CN" sz="1200">
              <a:ea typeface="黑体" pitchFamily="49" charset="-122"/>
              <a:sym typeface="Arial" charset="0"/>
            </a:endParaRPr>
          </a:p>
          <a:p>
            <a:pPr defTabSz="642938"/>
            <a:r>
              <a:rPr lang="zh-CN" altLang="en-US" sz="2400" b="1" u="sng">
                <a:ea typeface="黑体" pitchFamily="49" charset="-122"/>
                <a:sym typeface="Arial" charset="0"/>
              </a:rPr>
              <a:t>对外贸易区的优点：</a:t>
            </a:r>
          </a:p>
          <a:p>
            <a:pPr marL="455613" lvl="1" indent="-134938" defTabSz="642938">
              <a:buClr>
                <a:srgbClr val="000066"/>
              </a:buClr>
              <a:buFont typeface="Wingdings" pitchFamily="2" charset="2"/>
              <a:buChar char="§"/>
            </a:pPr>
            <a:r>
              <a:rPr lang="en-US" altLang="zh-CN" sz="2400">
                <a:ea typeface="黑体" pitchFamily="49" charset="-122"/>
                <a:sym typeface="Arial" charset="0"/>
              </a:rPr>
              <a:t> </a:t>
            </a:r>
            <a:r>
              <a:rPr lang="zh-CN" altLang="en-US" sz="2400">
                <a:ea typeface="黑体" pitchFamily="49" charset="-122"/>
                <a:sym typeface="Arial" charset="0"/>
              </a:rPr>
              <a:t>允许国内外的商家在不经过美国海关正式办理入境手续以及缴纳关税或消费税的情况下，从事存放、展示、装配、制造和加工等经营活动。  </a:t>
            </a:r>
          </a:p>
          <a:p>
            <a:pPr defTabSz="642938">
              <a:buClr>
                <a:srgbClr val="000066"/>
              </a:buClr>
              <a:buFont typeface="Wingdings" pitchFamily="2" charset="2"/>
              <a:buChar char="§"/>
            </a:pPr>
            <a:endParaRPr lang="en-US" altLang="zh-CN" sz="1200">
              <a:ea typeface="黑体" pitchFamily="49" charset="-122"/>
              <a:sym typeface="Arial" charset="0"/>
            </a:endParaRPr>
          </a:p>
          <a:p>
            <a:pPr marL="455613" lvl="1" indent="-134938" defTabSz="642938">
              <a:buClr>
                <a:srgbClr val="000066"/>
              </a:buClr>
              <a:buFont typeface="Wingdings" pitchFamily="2" charset="2"/>
              <a:buChar char="§"/>
            </a:pPr>
            <a:r>
              <a:rPr lang="en-US" altLang="zh-CN" sz="2400">
                <a:ea typeface="黑体" pitchFamily="49" charset="-122"/>
                <a:sym typeface="Arial" charset="0"/>
              </a:rPr>
              <a:t> </a:t>
            </a:r>
            <a:r>
              <a:rPr lang="zh-CN" altLang="en-US" sz="2400">
                <a:ea typeface="黑体" pitchFamily="49" charset="-122"/>
                <a:sym typeface="Arial" charset="0"/>
              </a:rPr>
              <a:t>内华达的对外贸易区免收库存税、企业所得税或个人所得税，因而提供了极具吸引力的激励措施。</a:t>
            </a:r>
          </a:p>
          <a:p>
            <a:pPr defTabSz="642938"/>
            <a:endParaRPr lang="en-US" altLang="zh-CN" sz="2400">
              <a:ea typeface="黑体" pitchFamily="49" charset="-122"/>
              <a:sym typeface="Arial" charset="0"/>
            </a:endParaRPr>
          </a:p>
          <a:p>
            <a:pPr defTabSz="642938"/>
            <a:r>
              <a:rPr lang="zh-CN" altLang="en-US" sz="2400" b="1" u="sng">
                <a:ea typeface="黑体" pitchFamily="49" charset="-122"/>
                <a:sym typeface="Arial" charset="0"/>
              </a:rPr>
              <a:t>内华达的对外贸易区：</a:t>
            </a:r>
          </a:p>
          <a:p>
            <a:pPr defTabSz="642938"/>
            <a:endParaRPr lang="en-US" altLang="zh-CN" sz="1200" b="1" u="sng">
              <a:ea typeface="黑体" pitchFamily="49" charset="-122"/>
              <a:sym typeface="Arial" charset="0"/>
            </a:endParaRPr>
          </a:p>
          <a:p>
            <a:pPr marL="455613" lvl="1" indent="-134938" defTabSz="642938">
              <a:buFont typeface="Wingdings" pitchFamily="2" charset="2"/>
              <a:buChar char="§"/>
            </a:pPr>
            <a:r>
              <a:rPr lang="zh-CN" altLang="en-US" sz="2400" u="sng">
                <a:solidFill>
                  <a:schemeClr val="accent1"/>
                </a:solidFill>
                <a:ea typeface="黑体" pitchFamily="49" charset="-122"/>
                <a:sym typeface="Arial" charset="0"/>
              </a:rPr>
              <a:t>位于里诺</a:t>
            </a:r>
            <a:r>
              <a:rPr lang="en-US" altLang="zh-CN" sz="2400" u="sng">
                <a:solidFill>
                  <a:schemeClr val="accent1"/>
                </a:solidFill>
                <a:ea typeface="黑体" pitchFamily="49" charset="-122"/>
                <a:sym typeface="Arial" charset="0"/>
              </a:rPr>
              <a:t>/</a:t>
            </a:r>
            <a:r>
              <a:rPr lang="zh-CN" altLang="en-US" sz="2400" u="sng">
                <a:solidFill>
                  <a:schemeClr val="accent1"/>
                </a:solidFill>
                <a:ea typeface="黑体" pitchFamily="49" charset="-122"/>
                <a:sym typeface="Arial" charset="0"/>
              </a:rPr>
              <a:t>斯帕克斯的北内华达对外贸易区：</a:t>
            </a:r>
            <a:r>
              <a:rPr lang="zh-CN" altLang="en-US" sz="2400">
                <a:ea typeface="黑体" pitchFamily="49" charset="-122"/>
                <a:sym typeface="Arial" charset="0"/>
              </a:rPr>
              <a:t> </a:t>
            </a:r>
            <a:r>
              <a:rPr lang="en-US" altLang="zh-CN" sz="2400">
                <a:ea typeface="黑体" pitchFamily="49" charset="-122"/>
                <a:sym typeface="Arial" charset="0"/>
              </a:rPr>
              <a:t>-</a:t>
            </a:r>
            <a:r>
              <a:rPr lang="en-US" altLang="zh-CN" sz="2400" b="1">
                <a:ea typeface="黑体" pitchFamily="49" charset="-122"/>
                <a:sym typeface="Arial" charset="0"/>
              </a:rPr>
              <a:t> </a:t>
            </a:r>
            <a:r>
              <a:rPr lang="zh-CN" altLang="en-US" sz="2400">
                <a:ea typeface="黑体" pitchFamily="49" charset="-122"/>
                <a:sym typeface="Arial" charset="0"/>
              </a:rPr>
              <a:t>占地面积约 </a:t>
            </a:r>
            <a:r>
              <a:rPr lang="en-US" altLang="zh-CN" sz="2400">
                <a:ea typeface="黑体" pitchFamily="49" charset="-122"/>
                <a:sym typeface="Arial" charset="0"/>
              </a:rPr>
              <a:t>1,300 </a:t>
            </a:r>
            <a:r>
              <a:rPr lang="zh-CN" altLang="en-US" sz="2400">
                <a:ea typeface="黑体" pitchFamily="49" charset="-122"/>
                <a:sym typeface="Arial" charset="0"/>
              </a:rPr>
              <a:t>英亩，是美国最大的对外贸易区之一，并且已获准成为</a:t>
            </a:r>
            <a:r>
              <a:rPr lang="en-US" altLang="zh-CN" sz="2400">
                <a:ea typeface="黑体" pitchFamily="49" charset="-122"/>
                <a:sym typeface="Arial" charset="0"/>
              </a:rPr>
              <a:t> Alternative Site Framework</a:t>
            </a:r>
            <a:r>
              <a:rPr lang="zh-CN" altLang="en-US" sz="2400">
                <a:ea typeface="黑体" pitchFamily="49" charset="-122"/>
                <a:sym typeface="Arial" charset="0"/>
              </a:rPr>
              <a:t>，可在约 </a:t>
            </a:r>
            <a:r>
              <a:rPr lang="en-US" altLang="zh-CN" sz="2400">
                <a:ea typeface="黑体" pitchFamily="49" charset="-122"/>
                <a:sym typeface="Arial" charset="0"/>
              </a:rPr>
              <a:t>30 </a:t>
            </a:r>
            <a:r>
              <a:rPr lang="zh-CN" altLang="en-US" sz="2400">
                <a:ea typeface="黑体" pitchFamily="49" charset="-122"/>
                <a:sym typeface="Arial" charset="0"/>
              </a:rPr>
              <a:t>天内将大多数都市地区指定为对外贸易区。</a:t>
            </a:r>
          </a:p>
          <a:p>
            <a:pPr marL="455613" lvl="1" indent="-134938" defTabSz="642938">
              <a:buFont typeface="Wingdings" pitchFamily="2" charset="2"/>
              <a:buChar char="§"/>
            </a:pPr>
            <a:endParaRPr lang="en-US" altLang="zh-CN" sz="2400">
              <a:ea typeface="黑体" pitchFamily="49" charset="-122"/>
              <a:sym typeface="Arial" charset="0"/>
            </a:endParaRPr>
          </a:p>
          <a:p>
            <a:pPr marL="455613" lvl="1" indent="-134938" defTabSz="642938">
              <a:buClr>
                <a:schemeClr val="tx1"/>
              </a:buClr>
              <a:buFont typeface="Wingdings" pitchFamily="2" charset="2"/>
              <a:buChar char="§"/>
            </a:pPr>
            <a:r>
              <a:rPr lang="en-US" altLang="zh-CN" sz="2400">
                <a:solidFill>
                  <a:schemeClr val="tx2"/>
                </a:solidFill>
                <a:ea typeface="黑体" pitchFamily="49" charset="-122"/>
                <a:sym typeface="Arial" charset="0"/>
              </a:rPr>
              <a:t> </a:t>
            </a:r>
            <a:r>
              <a:rPr lang="zh-CN" altLang="en-US" sz="2400" u="sng">
                <a:solidFill>
                  <a:schemeClr val="accent1"/>
                </a:solidFill>
                <a:ea typeface="黑体" pitchFamily="49" charset="-122"/>
                <a:sym typeface="Arial" charset="0"/>
              </a:rPr>
              <a:t>位于拉斯维加斯的南内华达对外贸易区：</a:t>
            </a:r>
            <a:r>
              <a:rPr lang="en-US" altLang="zh-CN" sz="2400" b="1">
                <a:ea typeface="黑体" pitchFamily="49" charset="-122"/>
                <a:sym typeface="Arial" charset="0"/>
              </a:rPr>
              <a:t> </a:t>
            </a:r>
            <a:r>
              <a:rPr lang="en-US" altLang="zh-CN" sz="2400">
                <a:ea typeface="黑体" pitchFamily="49" charset="-122"/>
                <a:sym typeface="Arial" charset="0"/>
              </a:rPr>
              <a:t>-</a:t>
            </a:r>
            <a:r>
              <a:rPr lang="en-US" altLang="zh-CN" sz="2400" b="1">
                <a:ea typeface="黑体" pitchFamily="49" charset="-122"/>
                <a:sym typeface="Arial" charset="0"/>
              </a:rPr>
              <a:t> </a:t>
            </a:r>
            <a:r>
              <a:rPr lang="zh-CN" altLang="en-US" sz="2400">
                <a:ea typeface="黑体" pitchFamily="49" charset="-122"/>
                <a:sym typeface="Arial" charset="0"/>
              </a:rPr>
              <a:t>美国西部最具成本效益且最适于存放和分发货物的地区之一。</a:t>
            </a:r>
          </a:p>
        </p:txBody>
      </p:sp>
      <p:sp>
        <p:nvSpPr>
          <p:cNvPr id="91140" name="Text Box 4"/>
          <p:cNvSpPr txBox="1">
            <a:spLocks noChangeArrowheads="1"/>
          </p:cNvSpPr>
          <p:nvPr/>
        </p:nvSpPr>
        <p:spPr bwMode="auto">
          <a:xfrm>
            <a:off x="11687175" y="8002588"/>
            <a:ext cx="920750" cy="366712"/>
          </a:xfrm>
          <a:prstGeom prst="rect">
            <a:avLst/>
          </a:prstGeom>
          <a:noFill/>
          <a:ln w="9525">
            <a:noFill/>
            <a:miter lim="800000"/>
            <a:headEnd/>
            <a:tailEnd/>
          </a:ln>
          <a:effectLst/>
        </p:spPr>
        <p:txBody>
          <a:bodyPr wrap="none">
            <a:spAutoFit/>
          </a:bodyPr>
          <a:lstStyle/>
          <a:p>
            <a:pPr defTabSz="914400">
              <a:defRPr/>
            </a:pPr>
            <a:r>
              <a:rPr lang="en-US" altLang="zh-CN" sz="1800" b="1" i="1">
                <a:latin typeface="+mn-lt"/>
                <a:ea typeface="黑体" pitchFamily="2" charset="-122"/>
              </a:rPr>
              <a:t>Page 8</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593725" y="363538"/>
            <a:ext cx="11761788" cy="1085850"/>
          </a:xfrm>
        </p:spPr>
        <p:txBody>
          <a:bodyPr/>
          <a:lstStyle/>
          <a:p>
            <a:pPr>
              <a:defRPr/>
            </a:pPr>
            <a:r>
              <a:rPr lang="zh-CN" altLang="en-US" sz="3600" smtClean="0">
                <a:solidFill>
                  <a:srgbClr val="003C7B"/>
                </a:solidFill>
                <a:effectLst>
                  <a:outerShdw blurRad="38100" dist="38100" dir="2700000" algn="tl">
                    <a:srgbClr val="C0C0C0"/>
                  </a:outerShdw>
                </a:effectLst>
                <a:ea typeface="黑体" pitchFamily="2" charset="-122"/>
                <a:sym typeface="Arial" pitchFamily="34" charset="0"/>
              </a:rPr>
              <a:t>国际服务 </a:t>
            </a:r>
            <a:r>
              <a:rPr lang="en-US" altLang="zh-CN" sz="3600" smtClean="0">
                <a:solidFill>
                  <a:srgbClr val="003C7B"/>
                </a:solidFill>
                <a:effectLst>
                  <a:outerShdw blurRad="38100" dist="38100" dir="2700000" algn="tl">
                    <a:srgbClr val="C0C0C0"/>
                  </a:outerShdw>
                </a:effectLst>
                <a:ea typeface="黑体" pitchFamily="2" charset="-122"/>
                <a:sym typeface="Arial" pitchFamily="34" charset="0"/>
              </a:rPr>
              <a:t>– EB5 </a:t>
            </a:r>
            <a:r>
              <a:rPr lang="zh-CN" altLang="en-US" sz="3600" smtClean="0">
                <a:solidFill>
                  <a:srgbClr val="003C7B"/>
                </a:solidFill>
                <a:effectLst>
                  <a:outerShdw blurRad="38100" dist="38100" dir="2700000" algn="tl">
                    <a:srgbClr val="C0C0C0"/>
                  </a:outerShdw>
                </a:effectLst>
                <a:ea typeface="黑体" pitchFamily="2" charset="-122"/>
                <a:sym typeface="Arial" pitchFamily="34" charset="0"/>
              </a:rPr>
              <a:t>签证计划：</a:t>
            </a:r>
          </a:p>
        </p:txBody>
      </p:sp>
      <p:sp>
        <p:nvSpPr>
          <p:cNvPr id="41986" name="Rectangle 4"/>
          <p:cNvSpPr>
            <a:spLocks noGrp="1" noChangeArrowheads="1"/>
          </p:cNvSpPr>
          <p:nvPr>
            <p:ph type="body" sz="half" idx="4294967295"/>
          </p:nvPr>
        </p:nvSpPr>
        <p:spPr>
          <a:xfrm>
            <a:off x="790575" y="1525588"/>
            <a:ext cx="11430000" cy="4648200"/>
          </a:xfrm>
        </p:spPr>
        <p:txBody>
          <a:bodyPr/>
          <a:lstStyle/>
          <a:p>
            <a:pPr marL="0" indent="0">
              <a:buFont typeface="Wingdings" pitchFamily="2" charset="2"/>
              <a:buNone/>
            </a:pPr>
            <a:r>
              <a:rPr lang="zh-CN" altLang="en-US" sz="2400" smtClean="0">
                <a:ea typeface="黑体" pitchFamily="49" charset="-122"/>
              </a:rPr>
              <a:t>对于希望永久在美国定居的外国投资者，移民投资者计划（或称 </a:t>
            </a:r>
            <a:r>
              <a:rPr lang="en-US" altLang="zh-CN" sz="2400" smtClean="0">
                <a:ea typeface="黑体" pitchFamily="49" charset="-122"/>
              </a:rPr>
              <a:t>EB-5 </a:t>
            </a:r>
            <a:r>
              <a:rPr lang="zh-CN" altLang="en-US" sz="2400" smtClean="0">
                <a:ea typeface="黑体" pitchFamily="49" charset="-122"/>
              </a:rPr>
              <a:t>计划）是一项非常有利的选择。</a:t>
            </a:r>
          </a:p>
          <a:p>
            <a:pPr marL="0" indent="0">
              <a:buFont typeface="Wingdings" pitchFamily="2" charset="2"/>
              <a:buNone/>
            </a:pPr>
            <a:endParaRPr lang="en-US" altLang="zh-CN" sz="1200" smtClean="0">
              <a:ea typeface="黑体" pitchFamily="49" charset="-122"/>
            </a:endParaRPr>
          </a:p>
          <a:p>
            <a:pPr marL="0" indent="0">
              <a:buFont typeface="Wingdings" pitchFamily="2" charset="2"/>
              <a:buNone/>
            </a:pPr>
            <a:r>
              <a:rPr lang="zh-CN" altLang="en-US" sz="2400" b="1" u="sng" smtClean="0">
                <a:ea typeface="黑体" pitchFamily="49" charset="-122"/>
              </a:rPr>
              <a:t>基本标准：</a:t>
            </a:r>
          </a:p>
          <a:p>
            <a:pPr marL="0" indent="0">
              <a:buFont typeface="Wingdings" pitchFamily="2" charset="2"/>
              <a:buNone/>
            </a:pPr>
            <a:r>
              <a:rPr lang="zh-CN" altLang="en-US" sz="2400" smtClean="0">
                <a:ea typeface="黑体" pitchFamily="49" charset="-122"/>
              </a:rPr>
              <a:t>外国投资者的允许投资对象：</a:t>
            </a:r>
          </a:p>
          <a:p>
            <a:pPr lvl="4">
              <a:buClr>
                <a:schemeClr val="tx1"/>
              </a:buClr>
            </a:pPr>
            <a:r>
              <a:rPr lang="zh-CN" altLang="en-US" sz="2400" smtClean="0">
                <a:ea typeface="黑体" pitchFamily="49" charset="-122"/>
              </a:rPr>
              <a:t>归投资者或其他方所有的商业企业，或者</a:t>
            </a:r>
          </a:p>
          <a:p>
            <a:pPr lvl="4">
              <a:buClr>
                <a:schemeClr val="tx1"/>
              </a:buClr>
            </a:pPr>
            <a:r>
              <a:rPr lang="zh-CN" altLang="en-US" sz="2400" smtClean="0">
                <a:ea typeface="黑体" pitchFamily="49" charset="-122"/>
              </a:rPr>
              <a:t>可为美国工作者创造</a:t>
            </a:r>
            <a:r>
              <a:rPr lang="en-US" altLang="zh-CN" sz="2400" smtClean="0">
                <a:ea typeface="黑体" pitchFamily="49" charset="-122"/>
              </a:rPr>
              <a:t>/</a:t>
            </a:r>
            <a:r>
              <a:rPr lang="zh-CN" altLang="en-US" sz="2400" smtClean="0">
                <a:ea typeface="黑体" pitchFamily="49" charset="-122"/>
              </a:rPr>
              <a:t>保留 </a:t>
            </a:r>
            <a:r>
              <a:rPr lang="en-US" altLang="zh-CN" sz="2400" smtClean="0">
                <a:ea typeface="黑体" pitchFamily="49" charset="-122"/>
              </a:rPr>
              <a:t>10 </a:t>
            </a:r>
            <a:r>
              <a:rPr lang="zh-CN" altLang="en-US" sz="2400" smtClean="0">
                <a:ea typeface="黑体" pitchFamily="49" charset="-122"/>
              </a:rPr>
              <a:t>个全职就业岗位，并经过政府批准的区域中心。</a:t>
            </a:r>
            <a:endParaRPr lang="zh-CN" altLang="en-US" sz="1600" smtClean="0">
              <a:ea typeface="黑体" pitchFamily="49" charset="-122"/>
            </a:endParaRPr>
          </a:p>
          <a:p>
            <a:pPr marL="0" indent="0">
              <a:buFont typeface="Wingdings" pitchFamily="2" charset="2"/>
              <a:buNone/>
            </a:pPr>
            <a:endParaRPr lang="en-US" altLang="zh-CN" sz="1200" smtClean="0">
              <a:ea typeface="黑体" pitchFamily="49" charset="-122"/>
            </a:endParaRPr>
          </a:p>
          <a:p>
            <a:pPr marL="0" indent="0">
              <a:buFont typeface="Wingdings" pitchFamily="2" charset="2"/>
              <a:buNone/>
            </a:pPr>
            <a:r>
              <a:rPr lang="zh-CN" altLang="en-US" sz="2400" smtClean="0">
                <a:ea typeface="黑体" pitchFamily="49" charset="-122"/>
              </a:rPr>
              <a:t>投资额为：</a:t>
            </a:r>
          </a:p>
          <a:p>
            <a:pPr lvl="4">
              <a:buClr>
                <a:schemeClr val="tx1"/>
              </a:buClr>
            </a:pPr>
            <a:r>
              <a:rPr lang="zh-CN" altLang="en-US" sz="2400" smtClean="0">
                <a:ea typeface="黑体" pitchFamily="49" charset="-122"/>
              </a:rPr>
              <a:t>在郊县地区或高失业率地区为 </a:t>
            </a:r>
            <a:r>
              <a:rPr lang="en-US" altLang="zh-CN" sz="2400" smtClean="0">
                <a:ea typeface="黑体" pitchFamily="49" charset="-122"/>
              </a:rPr>
              <a:t>50 </a:t>
            </a:r>
            <a:r>
              <a:rPr lang="zh-CN" altLang="en-US" sz="2400" smtClean="0">
                <a:ea typeface="黑体" pitchFamily="49" charset="-122"/>
              </a:rPr>
              <a:t>万美元 </a:t>
            </a:r>
          </a:p>
          <a:p>
            <a:pPr lvl="4">
              <a:buClr>
                <a:schemeClr val="tx1"/>
              </a:buClr>
            </a:pPr>
            <a:r>
              <a:rPr lang="zh-CN" altLang="en-US" sz="2400" smtClean="0">
                <a:ea typeface="黑体" pitchFamily="49" charset="-122"/>
              </a:rPr>
              <a:t>在其他地区为 </a:t>
            </a:r>
            <a:r>
              <a:rPr lang="en-US" altLang="zh-CN" sz="2400" smtClean="0">
                <a:ea typeface="黑体" pitchFamily="49" charset="-122"/>
              </a:rPr>
              <a:t>100 </a:t>
            </a:r>
            <a:r>
              <a:rPr lang="zh-CN" altLang="en-US" sz="2400" smtClean="0">
                <a:ea typeface="黑体" pitchFamily="49" charset="-122"/>
              </a:rPr>
              <a:t>万美元</a:t>
            </a:r>
          </a:p>
        </p:txBody>
      </p:sp>
      <p:sp>
        <p:nvSpPr>
          <p:cNvPr id="41987" name="Rectangle 15"/>
          <p:cNvSpPr>
            <a:spLocks noChangeArrowheads="1"/>
          </p:cNvSpPr>
          <p:nvPr/>
        </p:nvSpPr>
        <p:spPr bwMode="auto">
          <a:xfrm>
            <a:off x="561975" y="6478588"/>
            <a:ext cx="12115800" cy="1619250"/>
          </a:xfrm>
          <a:prstGeom prst="rect">
            <a:avLst/>
          </a:prstGeom>
          <a:noFill/>
          <a:ln w="9525">
            <a:noFill/>
            <a:miter lim="800000"/>
            <a:headEnd/>
            <a:tailEnd/>
          </a:ln>
        </p:spPr>
        <p:txBody>
          <a:bodyPr anchor="ctr">
            <a:spAutoFit/>
          </a:bodyPr>
          <a:lstStyle/>
          <a:p>
            <a:pPr eaLnBrk="0" hangingPunct="0"/>
            <a:r>
              <a:rPr lang="zh-CN" altLang="en-US" sz="1800" i="1" u="sng">
                <a:ea typeface="黑体" pitchFamily="49" charset="-122"/>
              </a:rPr>
              <a:t>重要提示：</a:t>
            </a:r>
            <a:r>
              <a:rPr lang="zh-CN" altLang="en-US" sz="2000">
                <a:ea typeface="黑体" pitchFamily="49" charset="-122"/>
              </a:rPr>
              <a:t> </a:t>
            </a:r>
          </a:p>
          <a:p>
            <a:pPr eaLnBrk="0" hangingPunct="0"/>
            <a:r>
              <a:rPr lang="zh-CN" altLang="en-US" sz="1600">
                <a:ea typeface="黑体" pitchFamily="49" charset="-122"/>
              </a:rPr>
              <a:t>投资者必须能够记录合法的投资基金来源，无论是他</a:t>
            </a:r>
            <a:r>
              <a:rPr lang="en-US" altLang="zh-CN" sz="1600">
                <a:ea typeface="黑体" pitchFamily="49" charset="-122"/>
              </a:rPr>
              <a:t>/</a:t>
            </a:r>
            <a:r>
              <a:rPr lang="zh-CN" altLang="en-US" sz="1600">
                <a:ea typeface="黑体" pitchFamily="49" charset="-122"/>
              </a:rPr>
              <a:t>她自有的基金还是接受的赠予。投资者获得的永久居住权在两年内是受条件限制的，在未撤回投资并且已创造必需工作岗位的情况下，两年期满后若满足美国公民及移民服务局的要求，则可转为永久居住权 。 </a:t>
            </a:r>
          </a:p>
          <a:p>
            <a:pPr eaLnBrk="0" hangingPunct="0"/>
            <a:endParaRPr lang="en-US" altLang="zh-CN" sz="1600">
              <a:ea typeface="黑体" pitchFamily="49" charset="-122"/>
            </a:endParaRPr>
          </a:p>
          <a:p>
            <a:pPr eaLnBrk="0" hangingPunct="0"/>
            <a:r>
              <a:rPr lang="zh-CN" altLang="en-US" sz="1600">
                <a:ea typeface="黑体" pitchFamily="49" charset="-122"/>
              </a:rPr>
              <a:t>关于详细信息和项目标准，请联系当地的区域中心</a:t>
            </a:r>
            <a:r>
              <a:rPr lang="en-US" altLang="zh-CN" sz="1600">
                <a:ea typeface="黑体" pitchFamily="49" charset="-122"/>
              </a:rPr>
              <a:t> - </a:t>
            </a:r>
            <a:r>
              <a:rPr lang="zh-CN" altLang="en-US" sz="1600">
                <a:ea typeface="黑体" pitchFamily="49" charset="-122"/>
              </a:rPr>
              <a:t>内华达 </a:t>
            </a:r>
            <a:r>
              <a:rPr lang="en-US" altLang="zh-CN" sz="1600">
                <a:ea typeface="黑体" pitchFamily="49" charset="-122"/>
              </a:rPr>
              <a:t>EB5 </a:t>
            </a:r>
            <a:r>
              <a:rPr lang="zh-CN" altLang="en-US" sz="1600">
                <a:ea typeface="黑体" pitchFamily="49" charset="-122"/>
              </a:rPr>
              <a:t>区域中心：克拉克郡内华达州区域经济发展中心</a:t>
            </a:r>
            <a:r>
              <a:rPr lang="en-US" altLang="zh-CN" sz="1600">
                <a:ea typeface="黑体" pitchFamily="49" charset="-122"/>
              </a:rPr>
              <a:t> (NREDC) </a:t>
            </a:r>
            <a:r>
              <a:rPr lang="zh-CN" altLang="en-US" sz="1600">
                <a:ea typeface="黑体" pitchFamily="49" charset="-122"/>
              </a:rPr>
              <a:t>或拉斯维加斯区域中心。</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4"/>
          <p:cNvPicPr>
            <a:picLocks noGrp="1" noChangeAspect="1" noChangeArrowheads="1"/>
          </p:cNvPicPr>
          <p:nvPr>
            <p:ph type="body" idx="4294967295"/>
          </p:nvPr>
        </p:nvPicPr>
        <p:blipFill>
          <a:blip r:embed="rId3"/>
          <a:srcRect/>
          <a:stretch>
            <a:fillRect/>
          </a:stretch>
        </p:blipFill>
        <p:spPr>
          <a:xfrm>
            <a:off x="1019175" y="1449388"/>
            <a:ext cx="5808663" cy="6699250"/>
          </a:xfrm>
          <a:solidFill>
            <a:schemeClr val="tx2">
              <a:lumMod val="60000"/>
              <a:lumOff val="40000"/>
              <a:alpha val="36000"/>
            </a:schemeClr>
          </a:solidFill>
          <a:ln>
            <a:solidFill>
              <a:schemeClr val="tx1">
                <a:lumMod val="65000"/>
                <a:lumOff val="35000"/>
                <a:alpha val="56000"/>
              </a:schemeClr>
            </a:solidFill>
          </a:ln>
        </p:spPr>
      </p:pic>
      <p:sp>
        <p:nvSpPr>
          <p:cNvPr id="24" name="Oval 23"/>
          <p:cNvSpPr/>
          <p:nvPr/>
        </p:nvSpPr>
        <p:spPr bwMode="auto">
          <a:xfrm rot="1068718">
            <a:off x="5400675" y="4418013"/>
            <a:ext cx="1358900" cy="2667000"/>
          </a:xfrm>
          <a:prstGeom prst="ellipse">
            <a:avLst/>
          </a:prstGeom>
          <a:solidFill>
            <a:schemeClr val="accent4">
              <a:lumMod val="50000"/>
              <a:lumOff val="50000"/>
              <a:alpha val="32000"/>
            </a:schemeClr>
          </a:solidFill>
          <a:ln w="25400" cap="flat" cmpd="sng" algn="ctr">
            <a:solidFill>
              <a:srgbClr val="000000"/>
            </a:solidFill>
            <a:prstDash val="solid"/>
            <a:round/>
            <a:headEnd type="none" w="med" len="med"/>
            <a:tailEnd type="none" w="med" len="med"/>
          </a:ln>
          <a:effectLst/>
        </p:spPr>
        <p:txBody>
          <a:bodyPr/>
          <a:lstStyle/>
          <a:p>
            <a:pPr algn="ctr" defTabSz="914400">
              <a:defRPr/>
            </a:pPr>
            <a:endParaRPr lang="zh-CN" altLang="en-US" sz="3200">
              <a:solidFill>
                <a:srgbClr val="000000"/>
              </a:solidFill>
              <a:latin typeface="Arial" pitchFamily="34" charset="0"/>
              <a:ea typeface="黑体" pitchFamily="2" charset="-122"/>
              <a:sym typeface="Gill Sans"/>
            </a:endParaRPr>
          </a:p>
        </p:txBody>
      </p:sp>
      <p:sp>
        <p:nvSpPr>
          <p:cNvPr id="163842" name="Rectangle 2"/>
          <p:cNvSpPr>
            <a:spLocks noGrp="1" noChangeArrowheads="1"/>
          </p:cNvSpPr>
          <p:nvPr>
            <p:ph type="title" idx="4294967295"/>
          </p:nvPr>
        </p:nvSpPr>
        <p:spPr>
          <a:xfrm>
            <a:off x="593725" y="458788"/>
            <a:ext cx="11761788" cy="838200"/>
          </a:xfrm>
        </p:spPr>
        <p:txBody>
          <a:bodyPr/>
          <a:lstStyle/>
          <a:p>
            <a:pPr>
              <a:defRPr/>
            </a:pPr>
            <a:r>
              <a:rPr lang="zh-CN" altLang="en-US" smtClean="0">
                <a:solidFill>
                  <a:srgbClr val="003C7B"/>
                </a:solidFill>
                <a:effectLst>
                  <a:outerShdw blurRad="38100" dist="38100" dir="2700000" algn="tl">
                    <a:srgbClr val="C0C0C0"/>
                  </a:outerShdw>
                </a:effectLst>
                <a:ea typeface="黑体" pitchFamily="2" charset="-122"/>
                <a:sym typeface="Arial" pitchFamily="34" charset="0"/>
              </a:rPr>
              <a:t>地理位置 </a:t>
            </a:r>
            <a:r>
              <a:rPr lang="en-US" altLang="zh-CN" smtClean="0">
                <a:solidFill>
                  <a:srgbClr val="003C7B"/>
                </a:solidFill>
                <a:effectLst>
                  <a:outerShdw blurRad="38100" dist="38100" dir="2700000" algn="tl">
                    <a:srgbClr val="C0C0C0"/>
                  </a:outerShdw>
                </a:effectLst>
                <a:ea typeface="黑体" pitchFamily="2" charset="-122"/>
                <a:sym typeface="Arial" pitchFamily="34" charset="0"/>
              </a:rPr>
              <a:t>- </a:t>
            </a:r>
            <a:r>
              <a:rPr lang="zh-CN" altLang="en-US" smtClean="0">
                <a:solidFill>
                  <a:srgbClr val="003C7B"/>
                </a:solidFill>
                <a:effectLst>
                  <a:outerShdw blurRad="38100" dist="38100" dir="2700000" algn="tl">
                    <a:srgbClr val="C0C0C0"/>
                  </a:outerShdw>
                </a:effectLst>
                <a:ea typeface="黑体" pitchFamily="2" charset="-122"/>
                <a:sym typeface="Arial" pitchFamily="34" charset="0"/>
              </a:rPr>
              <a:t>靠近大型市场</a:t>
            </a:r>
          </a:p>
        </p:txBody>
      </p:sp>
      <p:sp>
        <p:nvSpPr>
          <p:cNvPr id="44036" name="Oval 8"/>
          <p:cNvSpPr>
            <a:spLocks noChangeArrowheads="1"/>
          </p:cNvSpPr>
          <p:nvPr/>
        </p:nvSpPr>
        <p:spPr bwMode="auto">
          <a:xfrm rot="-1232166">
            <a:off x="942975" y="4192588"/>
            <a:ext cx="1676400" cy="1379537"/>
          </a:xfrm>
          <a:prstGeom prst="ellipse">
            <a:avLst/>
          </a:prstGeom>
          <a:solidFill>
            <a:srgbClr val="9933FF">
              <a:alpha val="30196"/>
            </a:srgbClr>
          </a:solidFill>
          <a:ln w="9525">
            <a:solidFill>
              <a:srgbClr val="9933FF"/>
            </a:solidFill>
            <a:round/>
            <a:headEnd/>
            <a:tailEnd/>
          </a:ln>
        </p:spPr>
        <p:txBody>
          <a:bodyPr wrap="none" anchor="ctr"/>
          <a:lstStyle/>
          <a:p>
            <a:endParaRPr lang="zh-CN" altLang="en-US">
              <a:ea typeface="黑体" pitchFamily="49" charset="-122"/>
            </a:endParaRPr>
          </a:p>
        </p:txBody>
      </p:sp>
      <p:sp>
        <p:nvSpPr>
          <p:cNvPr id="100359" name="Line 9"/>
          <p:cNvSpPr>
            <a:spLocks noChangeShapeType="1"/>
          </p:cNvSpPr>
          <p:nvPr/>
        </p:nvSpPr>
        <p:spPr bwMode="auto">
          <a:xfrm>
            <a:off x="2619375" y="3659188"/>
            <a:ext cx="1524000" cy="381000"/>
          </a:xfrm>
          <a:prstGeom prst="line">
            <a:avLst/>
          </a:prstGeom>
          <a:noFill/>
          <a:ln w="9525">
            <a:solidFill>
              <a:schemeClr val="tx1">
                <a:lumMod val="65000"/>
                <a:lumOff val="35000"/>
              </a:schemeClr>
            </a:solidFill>
            <a:round/>
            <a:headEnd/>
            <a:tailEnd/>
          </a:ln>
          <a:scene3d>
            <a:camera prst="obliqueTopLeft"/>
            <a:lightRig rig="sunset" dir="t"/>
          </a:scene3d>
          <a:sp3d extrusionH="76200" contourW="12700" prstMaterial="flat">
            <a:extrusionClr>
              <a:schemeClr val="bg2">
                <a:lumMod val="50000"/>
              </a:schemeClr>
            </a:extrusionClr>
            <a:contourClr>
              <a:schemeClr val="bg1">
                <a:lumMod val="65000"/>
              </a:schemeClr>
            </a:contourClr>
          </a:sp3d>
        </p:spPr>
        <p:txBody>
          <a:bodyPr/>
          <a:lstStyle/>
          <a:p>
            <a:pPr>
              <a:defRPr/>
            </a:pPr>
            <a:endParaRPr lang="zh-CN" altLang="en-US">
              <a:latin typeface="+mn-lt"/>
              <a:ea typeface="黑体" pitchFamily="2" charset="-122"/>
            </a:endParaRPr>
          </a:p>
        </p:txBody>
      </p:sp>
      <p:sp>
        <p:nvSpPr>
          <p:cNvPr id="100360" name="Line 10"/>
          <p:cNvSpPr>
            <a:spLocks noChangeShapeType="1"/>
          </p:cNvSpPr>
          <p:nvPr/>
        </p:nvSpPr>
        <p:spPr bwMode="auto">
          <a:xfrm flipH="1">
            <a:off x="3609975" y="4040188"/>
            <a:ext cx="533400" cy="2514600"/>
          </a:xfrm>
          <a:prstGeom prst="line">
            <a:avLst/>
          </a:prstGeom>
          <a:noFill/>
          <a:ln w="9525">
            <a:solidFill>
              <a:schemeClr val="tx1">
                <a:lumMod val="65000"/>
                <a:lumOff val="35000"/>
              </a:schemeClr>
            </a:solidFill>
            <a:round/>
            <a:headEnd/>
            <a:tailEnd/>
          </a:ln>
          <a:scene3d>
            <a:camera prst="obliqueTopLeft"/>
            <a:lightRig rig="sunset" dir="t"/>
          </a:scene3d>
          <a:sp3d extrusionH="76200" contourW="12700" prstMaterial="flat">
            <a:extrusionClr>
              <a:schemeClr val="bg2">
                <a:lumMod val="50000"/>
              </a:schemeClr>
            </a:extrusionClr>
            <a:contourClr>
              <a:schemeClr val="bg1">
                <a:lumMod val="65000"/>
              </a:schemeClr>
            </a:contourClr>
          </a:sp3d>
        </p:spPr>
        <p:txBody>
          <a:bodyPr/>
          <a:lstStyle/>
          <a:p>
            <a:pPr>
              <a:defRPr/>
            </a:pPr>
            <a:endParaRPr lang="zh-CN" altLang="en-US">
              <a:latin typeface="+mn-lt"/>
              <a:ea typeface="黑体" pitchFamily="2" charset="-122"/>
            </a:endParaRPr>
          </a:p>
        </p:txBody>
      </p:sp>
      <p:sp>
        <p:nvSpPr>
          <p:cNvPr id="100362" name="Line 12"/>
          <p:cNvSpPr>
            <a:spLocks noChangeShapeType="1"/>
          </p:cNvSpPr>
          <p:nvPr/>
        </p:nvSpPr>
        <p:spPr bwMode="auto">
          <a:xfrm flipV="1">
            <a:off x="2314575" y="3659188"/>
            <a:ext cx="304800" cy="990600"/>
          </a:xfrm>
          <a:prstGeom prst="line">
            <a:avLst/>
          </a:prstGeom>
          <a:noFill/>
          <a:ln w="9525">
            <a:solidFill>
              <a:schemeClr val="tx1">
                <a:lumMod val="65000"/>
                <a:lumOff val="35000"/>
              </a:schemeClr>
            </a:solidFill>
            <a:round/>
            <a:headEnd/>
            <a:tailEnd/>
          </a:ln>
          <a:scene3d>
            <a:camera prst="obliqueTopLeft"/>
            <a:lightRig rig="sunset" dir="t"/>
          </a:scene3d>
          <a:sp3d extrusionH="76200" contourW="12700" prstMaterial="flat">
            <a:extrusionClr>
              <a:schemeClr val="bg2">
                <a:lumMod val="50000"/>
              </a:schemeClr>
            </a:extrusionClr>
            <a:contourClr>
              <a:schemeClr val="bg1">
                <a:lumMod val="65000"/>
              </a:schemeClr>
            </a:contourClr>
          </a:sp3d>
        </p:spPr>
        <p:txBody>
          <a:bodyPr/>
          <a:lstStyle/>
          <a:p>
            <a:pPr>
              <a:defRPr/>
            </a:pPr>
            <a:endParaRPr lang="zh-CN" altLang="en-US">
              <a:latin typeface="+mn-lt"/>
              <a:ea typeface="黑体" pitchFamily="2" charset="-122"/>
            </a:endParaRPr>
          </a:p>
        </p:txBody>
      </p:sp>
      <p:sp>
        <p:nvSpPr>
          <p:cNvPr id="163858" name="Text Box 18"/>
          <p:cNvSpPr txBox="1">
            <a:spLocks noChangeArrowheads="1"/>
          </p:cNvSpPr>
          <p:nvPr/>
        </p:nvSpPr>
        <p:spPr bwMode="auto">
          <a:xfrm>
            <a:off x="5895975" y="4878388"/>
            <a:ext cx="539750" cy="304800"/>
          </a:xfrm>
          <a:prstGeom prst="rect">
            <a:avLst/>
          </a:prstGeom>
          <a:noFill/>
          <a:ln w="9525">
            <a:noFill/>
            <a:miter lim="800000"/>
            <a:headEnd/>
            <a:tailEnd/>
          </a:ln>
          <a:effectLst/>
        </p:spPr>
        <p:txBody>
          <a:bodyPr wrap="none">
            <a:spAutoFit/>
          </a:bodyPr>
          <a:lstStyle>
            <a:lvl1pPr eaLnBrk="0" hangingPunct="0">
              <a:defRPr sz="2600">
                <a:solidFill>
                  <a:schemeClr val="tx1"/>
                </a:solidFill>
                <a:latin typeface="Arial" pitchFamily="34" charset="0"/>
                <a:ea typeface="ヒラギノ角ゴ Pro W3"/>
                <a:cs typeface="ヒラギノ角ゴ Pro W3"/>
              </a:defRPr>
            </a:lvl1pPr>
            <a:lvl2pPr marL="742950" indent="-285750" eaLnBrk="0" hangingPunct="0">
              <a:defRPr sz="2600">
                <a:solidFill>
                  <a:schemeClr val="tx1"/>
                </a:solidFill>
                <a:latin typeface="Arial" pitchFamily="34" charset="0"/>
                <a:ea typeface="ヒラギノ角ゴ Pro W3"/>
                <a:cs typeface="ヒラギノ角ゴ Pro W3"/>
              </a:defRPr>
            </a:lvl2pPr>
            <a:lvl3pPr marL="1143000" indent="-228600" eaLnBrk="0" hangingPunct="0">
              <a:defRPr sz="2600">
                <a:solidFill>
                  <a:schemeClr val="tx1"/>
                </a:solidFill>
                <a:latin typeface="Arial" pitchFamily="34" charset="0"/>
                <a:ea typeface="ヒラギノ角ゴ Pro W3"/>
                <a:cs typeface="ヒラギノ角ゴ Pro W3"/>
              </a:defRPr>
            </a:lvl3pPr>
            <a:lvl4pPr marL="1600200" indent="-228600" eaLnBrk="0" hangingPunct="0">
              <a:defRPr sz="2600">
                <a:solidFill>
                  <a:schemeClr val="tx1"/>
                </a:solidFill>
                <a:latin typeface="Arial" pitchFamily="34" charset="0"/>
                <a:ea typeface="ヒラギノ角ゴ Pro W3"/>
                <a:cs typeface="ヒラギノ角ゴ Pro W3"/>
              </a:defRPr>
            </a:lvl4pPr>
            <a:lvl5pPr marL="2057400" indent="-228600" eaLnBrk="0" hangingPunct="0">
              <a:defRPr sz="2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pPr defTabSz="914400" eaLnBrk="1" hangingPunct="1">
              <a:defRPr/>
            </a:pPr>
            <a:r>
              <a:rPr lang="zh-CN" altLang="en-US" sz="1400" b="1">
                <a:solidFill>
                  <a:schemeClr val="accent1"/>
                </a:solidFill>
                <a:effectLst>
                  <a:outerShdw blurRad="38100" dist="38100" dir="2700000" algn="tl">
                    <a:srgbClr val="C0C0C0"/>
                  </a:outerShdw>
                </a:effectLst>
                <a:ea typeface="黑体" pitchFamily="2" charset="-122"/>
              </a:rPr>
              <a:t>丹佛</a:t>
            </a:r>
          </a:p>
        </p:txBody>
      </p:sp>
      <p:sp>
        <p:nvSpPr>
          <p:cNvPr id="163859" name="Text Box 19"/>
          <p:cNvSpPr txBox="1">
            <a:spLocks noChangeArrowheads="1"/>
          </p:cNvSpPr>
          <p:nvPr/>
        </p:nvSpPr>
        <p:spPr bwMode="auto">
          <a:xfrm>
            <a:off x="4067175" y="4344988"/>
            <a:ext cx="717550" cy="304800"/>
          </a:xfrm>
          <a:prstGeom prst="rect">
            <a:avLst/>
          </a:prstGeom>
          <a:noFill/>
          <a:ln w="9525">
            <a:noFill/>
            <a:miter lim="800000"/>
            <a:headEnd/>
            <a:tailEnd/>
          </a:ln>
          <a:effectLst/>
        </p:spPr>
        <p:txBody>
          <a:bodyPr wrap="none">
            <a:spAutoFit/>
          </a:bodyPr>
          <a:lstStyle>
            <a:lvl1pPr eaLnBrk="0" hangingPunct="0">
              <a:defRPr sz="2600">
                <a:solidFill>
                  <a:schemeClr val="tx1"/>
                </a:solidFill>
                <a:latin typeface="Arial" pitchFamily="34" charset="0"/>
                <a:ea typeface="ヒラギノ角ゴ Pro W3"/>
                <a:cs typeface="ヒラギノ角ゴ Pro W3"/>
              </a:defRPr>
            </a:lvl1pPr>
            <a:lvl2pPr marL="742950" indent="-285750" eaLnBrk="0" hangingPunct="0">
              <a:defRPr sz="2600">
                <a:solidFill>
                  <a:schemeClr val="tx1"/>
                </a:solidFill>
                <a:latin typeface="Arial" pitchFamily="34" charset="0"/>
                <a:ea typeface="ヒラギノ角ゴ Pro W3"/>
                <a:cs typeface="ヒラギノ角ゴ Pro W3"/>
              </a:defRPr>
            </a:lvl2pPr>
            <a:lvl3pPr marL="1143000" indent="-228600" eaLnBrk="0" hangingPunct="0">
              <a:defRPr sz="2600">
                <a:solidFill>
                  <a:schemeClr val="tx1"/>
                </a:solidFill>
                <a:latin typeface="Arial" pitchFamily="34" charset="0"/>
                <a:ea typeface="ヒラギノ角ゴ Pro W3"/>
                <a:cs typeface="ヒラギノ角ゴ Pro W3"/>
              </a:defRPr>
            </a:lvl3pPr>
            <a:lvl4pPr marL="1600200" indent="-228600" eaLnBrk="0" hangingPunct="0">
              <a:defRPr sz="2600">
                <a:solidFill>
                  <a:schemeClr val="tx1"/>
                </a:solidFill>
                <a:latin typeface="Arial" pitchFamily="34" charset="0"/>
                <a:ea typeface="ヒラギノ角ゴ Pro W3"/>
                <a:cs typeface="ヒラギノ角ゴ Pro W3"/>
              </a:defRPr>
            </a:lvl4pPr>
            <a:lvl5pPr marL="2057400" indent="-228600" eaLnBrk="0" hangingPunct="0">
              <a:defRPr sz="2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pPr defTabSz="914400" eaLnBrk="1" hangingPunct="1">
              <a:defRPr/>
            </a:pPr>
            <a:r>
              <a:rPr lang="zh-CN" altLang="en-US" sz="1400" b="1">
                <a:solidFill>
                  <a:schemeClr val="accent1"/>
                </a:solidFill>
                <a:effectLst>
                  <a:outerShdw blurRad="38100" dist="38100" dir="2700000" algn="tl">
                    <a:srgbClr val="C0C0C0"/>
                  </a:outerShdw>
                </a:effectLst>
                <a:ea typeface="黑体" pitchFamily="2" charset="-122"/>
              </a:rPr>
              <a:t>盐湖城</a:t>
            </a:r>
          </a:p>
        </p:txBody>
      </p:sp>
      <p:sp>
        <p:nvSpPr>
          <p:cNvPr id="44042" name="Rectangle 22"/>
          <p:cNvSpPr>
            <a:spLocks noChangeArrowheads="1"/>
          </p:cNvSpPr>
          <p:nvPr/>
        </p:nvSpPr>
        <p:spPr bwMode="auto">
          <a:xfrm>
            <a:off x="6962775" y="1373188"/>
            <a:ext cx="5562600" cy="6324600"/>
          </a:xfrm>
          <a:prstGeom prst="rect">
            <a:avLst/>
          </a:prstGeom>
          <a:noFill/>
          <a:ln w="12700">
            <a:noFill/>
            <a:miter lim="800000"/>
            <a:headEnd/>
            <a:tailEnd/>
          </a:ln>
        </p:spPr>
        <p:txBody>
          <a:bodyPr lIns="0" tIns="0" rIns="0" bIns="0"/>
          <a:lstStyle/>
          <a:p>
            <a:pPr marL="282575" indent="-282575" defTabSz="914400" eaLnBrk="0" hangingPunct="0">
              <a:lnSpc>
                <a:spcPct val="120000"/>
              </a:lnSpc>
              <a:spcBef>
                <a:spcPts val="500"/>
              </a:spcBef>
              <a:buClr>
                <a:schemeClr val="tx2"/>
              </a:buClr>
              <a:buSzPct val="80000"/>
              <a:buFont typeface="Wingdings" pitchFamily="2" charset="2"/>
              <a:buNone/>
            </a:pPr>
            <a:r>
              <a:rPr lang="zh-CN" altLang="en-US" sz="2400" b="1">
                <a:ea typeface="黑体" pitchFamily="49" charset="-122"/>
                <a:sym typeface="Arial" charset="0"/>
              </a:rPr>
              <a:t>位置：</a:t>
            </a:r>
            <a:endParaRPr lang="zh-CN" altLang="en-US" sz="2400">
              <a:ea typeface="黑体" pitchFamily="49" charset="-122"/>
              <a:sym typeface="Arial" charset="0"/>
            </a:endParaRPr>
          </a:p>
          <a:p>
            <a:pPr marL="282575" indent="-282575" defTabSz="914400" eaLnBrk="0" hangingPunct="0">
              <a:lnSpc>
                <a:spcPct val="120000"/>
              </a:lnSpc>
              <a:spcBef>
                <a:spcPts val="500"/>
              </a:spcBef>
              <a:buClr>
                <a:schemeClr val="tx2"/>
              </a:buClr>
              <a:buSzPct val="80000"/>
              <a:buFont typeface="Wingdings" pitchFamily="2" charset="2"/>
              <a:buChar char="§"/>
            </a:pPr>
            <a:r>
              <a:rPr lang="zh-CN" altLang="en-US" sz="2000">
                <a:ea typeface="黑体" pitchFamily="49" charset="-122"/>
                <a:sym typeface="Arial" charset="0"/>
              </a:rPr>
              <a:t>位于几大西部城市（包括旧金山、波特兰、盐湖城、拉斯维加斯和洛杉矶）的中心地带。</a:t>
            </a:r>
          </a:p>
          <a:p>
            <a:pPr marL="282575" indent="-282575" defTabSz="914400" eaLnBrk="0" hangingPunct="0">
              <a:lnSpc>
                <a:spcPct val="120000"/>
              </a:lnSpc>
              <a:spcBef>
                <a:spcPts val="500"/>
              </a:spcBef>
              <a:buClr>
                <a:schemeClr val="tx2"/>
              </a:buClr>
              <a:buSzPct val="80000"/>
            </a:pPr>
            <a:endParaRPr lang="zh-CN" altLang="en-US" sz="2000">
              <a:ea typeface="黑体" pitchFamily="49" charset="-122"/>
              <a:sym typeface="Arial" charset="0"/>
            </a:endParaRPr>
          </a:p>
          <a:p>
            <a:pPr marL="282575" indent="-282575" defTabSz="914400" eaLnBrk="0" hangingPunct="0">
              <a:lnSpc>
                <a:spcPct val="120000"/>
              </a:lnSpc>
              <a:spcBef>
                <a:spcPts val="500"/>
              </a:spcBef>
              <a:buClr>
                <a:schemeClr val="tx2"/>
              </a:buClr>
              <a:buSzPct val="80000"/>
              <a:buFont typeface="Wingdings" pitchFamily="2" charset="2"/>
              <a:buNone/>
            </a:pPr>
            <a:r>
              <a:rPr lang="zh-CN" altLang="en-US" sz="2400" b="1">
                <a:ea typeface="黑体" pitchFamily="49" charset="-122"/>
                <a:sym typeface="Arial" charset="0"/>
              </a:rPr>
              <a:t>大都市圈：</a:t>
            </a:r>
          </a:p>
          <a:p>
            <a:pPr marL="282575" indent="-282575" defTabSz="914400" eaLnBrk="0" hangingPunct="0">
              <a:lnSpc>
                <a:spcPct val="120000"/>
              </a:lnSpc>
              <a:spcBef>
                <a:spcPts val="500"/>
              </a:spcBef>
              <a:buClr>
                <a:schemeClr val="tx2"/>
              </a:buClr>
              <a:buSzPct val="80000"/>
              <a:buFont typeface="Wingdings" pitchFamily="2" charset="2"/>
              <a:buNone/>
            </a:pPr>
            <a:endParaRPr lang="zh-CN" altLang="en-US" sz="1000" b="1">
              <a:ea typeface="黑体" pitchFamily="49" charset="-122"/>
              <a:sym typeface="Arial" charset="0"/>
            </a:endParaRPr>
          </a:p>
          <a:p>
            <a:pPr marL="282575" indent="-282575" defTabSz="914400" eaLnBrk="0" hangingPunct="0">
              <a:lnSpc>
                <a:spcPct val="120000"/>
              </a:lnSpc>
              <a:spcBef>
                <a:spcPts val="500"/>
              </a:spcBef>
              <a:buClr>
                <a:schemeClr val="tx2"/>
              </a:buClr>
              <a:buSzPct val="80000"/>
              <a:buFont typeface="Wingdings" pitchFamily="2" charset="2"/>
              <a:buChar char="§"/>
            </a:pPr>
            <a:r>
              <a:rPr lang="zh-CN" altLang="en-US" sz="2000">
                <a:ea typeface="黑体" pitchFamily="49" charset="-122"/>
                <a:sym typeface="Arial" charset="0"/>
              </a:rPr>
              <a:t>作为</a:t>
            </a:r>
            <a:r>
              <a:rPr lang="zh-CN" altLang="en-US" sz="2000" b="1" i="1">
                <a:ea typeface="黑体" pitchFamily="49" charset="-122"/>
                <a:sym typeface="Arial" charset="0"/>
              </a:rPr>
              <a:t>北加利福尼亚</a:t>
            </a:r>
            <a:r>
              <a:rPr lang="zh-CN" altLang="en-US" sz="2000">
                <a:ea typeface="黑体" pitchFamily="49" charset="-122"/>
                <a:sym typeface="Arial" charset="0"/>
              </a:rPr>
              <a:t>和</a:t>
            </a:r>
            <a:r>
              <a:rPr lang="zh-CN" altLang="en-US" sz="2000" b="1" i="1">
                <a:ea typeface="黑体" pitchFamily="49" charset="-122"/>
                <a:sym typeface="Arial" charset="0"/>
              </a:rPr>
              <a:t>南加利福尼亚</a:t>
            </a:r>
            <a:r>
              <a:rPr lang="zh-CN" altLang="en-US" sz="2000">
                <a:ea typeface="黑体" pitchFamily="49" charset="-122"/>
                <a:sym typeface="Arial" charset="0"/>
              </a:rPr>
              <a:t>大都市圈的一部分，内华达州可以方便地进入加利福尼亚的市场，而无需缴纳加利福尼亚的赋税。</a:t>
            </a:r>
          </a:p>
          <a:p>
            <a:pPr marL="930275" lvl="1" indent="-282575" defTabSz="914400" eaLnBrk="0" hangingPunct="0">
              <a:lnSpc>
                <a:spcPct val="120000"/>
              </a:lnSpc>
              <a:spcBef>
                <a:spcPts val="500"/>
              </a:spcBef>
              <a:buClr>
                <a:schemeClr val="tx2"/>
              </a:buClr>
              <a:buSzPct val="80000"/>
              <a:buFont typeface="Arial" charset="0"/>
              <a:buChar char="•"/>
            </a:pPr>
            <a:r>
              <a:rPr lang="zh-CN" altLang="en-US" sz="2000">
                <a:ea typeface="黑体" pitchFamily="49" charset="-122"/>
              </a:rPr>
              <a:t> 这两个地区集中了美国 </a:t>
            </a:r>
            <a:r>
              <a:rPr lang="en-US" altLang="zh-CN" sz="2000">
                <a:ea typeface="黑体" pitchFamily="49" charset="-122"/>
              </a:rPr>
              <a:t>12% </a:t>
            </a:r>
            <a:r>
              <a:rPr lang="zh-CN" altLang="en-US" sz="2000">
                <a:ea typeface="黑体" pitchFamily="49" charset="-122"/>
              </a:rPr>
              <a:t>的 </a:t>
            </a:r>
            <a:r>
              <a:rPr lang="en-US" altLang="zh-CN" sz="2000">
                <a:ea typeface="黑体" pitchFamily="49" charset="-122"/>
              </a:rPr>
              <a:t>GDP </a:t>
            </a:r>
            <a:r>
              <a:rPr lang="zh-CN" altLang="en-US" sz="2000">
                <a:ea typeface="黑体" pitchFamily="49" charset="-122"/>
              </a:rPr>
              <a:t>。</a:t>
            </a:r>
          </a:p>
          <a:p>
            <a:pPr marL="282575" indent="-282575" defTabSz="914400" eaLnBrk="0" hangingPunct="0">
              <a:lnSpc>
                <a:spcPct val="120000"/>
              </a:lnSpc>
              <a:spcBef>
                <a:spcPts val="500"/>
              </a:spcBef>
              <a:buClr>
                <a:schemeClr val="tx2"/>
              </a:buClr>
              <a:buSzPct val="80000"/>
              <a:buFont typeface="Wingdings" pitchFamily="2" charset="2"/>
              <a:buChar char="§"/>
            </a:pPr>
            <a:endParaRPr lang="zh-CN" altLang="en-US" sz="800">
              <a:ea typeface="黑体" pitchFamily="49" charset="-122"/>
              <a:sym typeface="Arial" charset="0"/>
            </a:endParaRPr>
          </a:p>
          <a:p>
            <a:pPr marL="282575" indent="-282575" defTabSz="914400" eaLnBrk="0" hangingPunct="0">
              <a:lnSpc>
                <a:spcPct val="120000"/>
              </a:lnSpc>
              <a:spcBef>
                <a:spcPts val="500"/>
              </a:spcBef>
              <a:buClr>
                <a:schemeClr val="tx2"/>
              </a:buClr>
              <a:buSzPct val="80000"/>
              <a:buFont typeface="Wingdings" pitchFamily="2" charset="2"/>
              <a:buChar char="§"/>
            </a:pPr>
            <a:r>
              <a:rPr lang="zh-CN" altLang="en-US" sz="2000">
                <a:ea typeface="黑体" pitchFamily="49" charset="-122"/>
                <a:sym typeface="Arial" charset="0"/>
              </a:rPr>
              <a:t>由于其中心位置，内华达还可以进入西北的大都市圈 </a:t>
            </a:r>
            <a:r>
              <a:rPr lang="en-US" altLang="zh-CN" sz="2000">
                <a:ea typeface="黑体" pitchFamily="49" charset="-122"/>
                <a:sym typeface="Arial" charset="0"/>
              </a:rPr>
              <a:t>– </a:t>
            </a:r>
            <a:r>
              <a:rPr lang="zh-CN" altLang="en-US" sz="2000" b="1" i="1">
                <a:ea typeface="黑体" pitchFamily="49" charset="-122"/>
                <a:sym typeface="Arial" charset="0"/>
              </a:rPr>
              <a:t>卡斯卡迪亚地区、亚利桑那阳光走廊和弗兰特岭</a:t>
            </a:r>
            <a:r>
              <a:rPr lang="zh-CN" altLang="en-US" sz="2000">
                <a:ea typeface="黑体" pitchFamily="49" charset="-122"/>
                <a:sym typeface="Arial" charset="0"/>
              </a:rPr>
              <a:t>大都市圈。</a:t>
            </a:r>
          </a:p>
        </p:txBody>
      </p:sp>
      <p:sp>
        <p:nvSpPr>
          <p:cNvPr id="163863" name="Text Box 23"/>
          <p:cNvSpPr txBox="1">
            <a:spLocks noChangeArrowheads="1"/>
          </p:cNvSpPr>
          <p:nvPr/>
        </p:nvSpPr>
        <p:spPr bwMode="auto">
          <a:xfrm>
            <a:off x="200025" y="3963988"/>
            <a:ext cx="1962150" cy="304800"/>
          </a:xfrm>
          <a:prstGeom prst="rect">
            <a:avLst/>
          </a:prstGeom>
          <a:noFill/>
          <a:ln w="9525">
            <a:noFill/>
            <a:miter lim="800000"/>
            <a:headEnd/>
            <a:tailEnd/>
          </a:ln>
          <a:effectLst/>
        </p:spPr>
        <p:txBody>
          <a:bodyPr wrap="none">
            <a:spAutoFit/>
          </a:bodyPr>
          <a:lstStyle>
            <a:lvl1pPr eaLnBrk="0" hangingPunct="0">
              <a:defRPr sz="2600">
                <a:solidFill>
                  <a:schemeClr val="tx1"/>
                </a:solidFill>
                <a:latin typeface="Arial" pitchFamily="34" charset="0"/>
                <a:ea typeface="ヒラギノ角ゴ Pro W3"/>
                <a:cs typeface="ヒラギノ角ゴ Pro W3"/>
              </a:defRPr>
            </a:lvl1pPr>
            <a:lvl2pPr marL="742950" indent="-285750" eaLnBrk="0" hangingPunct="0">
              <a:defRPr sz="2600">
                <a:solidFill>
                  <a:schemeClr val="tx1"/>
                </a:solidFill>
                <a:latin typeface="Arial" pitchFamily="34" charset="0"/>
                <a:ea typeface="ヒラギノ角ゴ Pro W3"/>
                <a:cs typeface="ヒラギノ角ゴ Pro W3"/>
              </a:defRPr>
            </a:lvl2pPr>
            <a:lvl3pPr marL="1143000" indent="-228600" eaLnBrk="0" hangingPunct="0">
              <a:defRPr sz="2600">
                <a:solidFill>
                  <a:schemeClr val="tx1"/>
                </a:solidFill>
                <a:latin typeface="Arial" pitchFamily="34" charset="0"/>
                <a:ea typeface="ヒラギノ角ゴ Pro W3"/>
                <a:cs typeface="ヒラギノ角ゴ Pro W3"/>
              </a:defRPr>
            </a:lvl3pPr>
            <a:lvl4pPr marL="1600200" indent="-228600" eaLnBrk="0" hangingPunct="0">
              <a:defRPr sz="2600">
                <a:solidFill>
                  <a:schemeClr val="tx1"/>
                </a:solidFill>
                <a:latin typeface="Arial" pitchFamily="34" charset="0"/>
                <a:ea typeface="ヒラギノ角ゴ Pro W3"/>
                <a:cs typeface="ヒラギノ角ゴ Pro W3"/>
              </a:defRPr>
            </a:lvl4pPr>
            <a:lvl5pPr marL="2057400" indent="-228600" eaLnBrk="0" hangingPunct="0">
              <a:defRPr sz="2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pPr algn="ctr" defTabSz="914400" eaLnBrk="1" hangingPunct="1">
              <a:defRPr/>
            </a:pPr>
            <a:r>
              <a:rPr lang="zh-CN" altLang="en-US" sz="1400" b="1" i="1">
                <a:solidFill>
                  <a:srgbClr val="6600CC"/>
                </a:solidFill>
                <a:effectLst>
                  <a:outerShdw blurRad="38100" dist="38100" dir="2700000" algn="tl">
                    <a:srgbClr val="C0C0C0"/>
                  </a:outerShdw>
                </a:effectLst>
                <a:ea typeface="黑体" pitchFamily="2" charset="-122"/>
              </a:rPr>
              <a:t>北加利福尼亚大都市圈</a:t>
            </a:r>
          </a:p>
        </p:txBody>
      </p:sp>
      <p:sp>
        <p:nvSpPr>
          <p:cNvPr id="44044" name="Rectangle 25"/>
          <p:cNvSpPr>
            <a:spLocks noChangeArrowheads="1"/>
          </p:cNvSpPr>
          <p:nvPr/>
        </p:nvSpPr>
        <p:spPr bwMode="auto">
          <a:xfrm>
            <a:off x="6962775" y="7697788"/>
            <a:ext cx="5715000" cy="369887"/>
          </a:xfrm>
          <a:prstGeom prst="rect">
            <a:avLst/>
          </a:prstGeom>
          <a:noFill/>
          <a:ln w="9525">
            <a:noFill/>
            <a:miter lim="800000"/>
            <a:headEnd/>
            <a:tailEnd/>
          </a:ln>
        </p:spPr>
        <p:txBody>
          <a:bodyPr>
            <a:spAutoFit/>
          </a:bodyPr>
          <a:lstStyle/>
          <a:p>
            <a:pPr defTabSz="914400" eaLnBrk="0" hangingPunct="0">
              <a:spcBef>
                <a:spcPts val="500"/>
              </a:spcBef>
              <a:buClr>
                <a:schemeClr val="tx2"/>
              </a:buClr>
              <a:buSzPct val="80000"/>
              <a:buFont typeface="Wingdings" pitchFamily="2" charset="2"/>
              <a:buNone/>
            </a:pPr>
            <a:r>
              <a:rPr lang="zh-CN" altLang="en-US" sz="1800" i="1">
                <a:ea typeface="黑体" pitchFamily="49" charset="-122"/>
                <a:sym typeface="Arial" charset="0"/>
              </a:rPr>
              <a:t>（大都市圈</a:t>
            </a:r>
            <a:r>
              <a:rPr lang="zh-CN" altLang="en-US" sz="1800" b="1" i="1">
                <a:ea typeface="黑体" pitchFamily="49" charset="-122"/>
                <a:sym typeface="Arial" charset="0"/>
              </a:rPr>
              <a:t> </a:t>
            </a:r>
            <a:r>
              <a:rPr lang="en-US" altLang="zh-CN" sz="1800" i="1">
                <a:ea typeface="黑体" pitchFamily="49" charset="-122"/>
                <a:sym typeface="Arial" charset="0"/>
              </a:rPr>
              <a:t>- </a:t>
            </a:r>
            <a:r>
              <a:rPr lang="zh-CN" altLang="en-US" sz="1800" i="1">
                <a:ea typeface="黑体" pitchFamily="49" charset="-122"/>
                <a:sym typeface="Arial" charset="0"/>
              </a:rPr>
              <a:t>扩展以形成连锁经济体系的大都市地区）</a:t>
            </a:r>
          </a:p>
        </p:txBody>
      </p:sp>
      <p:sp>
        <p:nvSpPr>
          <p:cNvPr id="95245" name="Rectangle 26"/>
          <p:cNvSpPr>
            <a:spLocks noChangeArrowheads="1"/>
          </p:cNvSpPr>
          <p:nvPr/>
        </p:nvSpPr>
        <p:spPr bwMode="auto">
          <a:xfrm>
            <a:off x="1019175" y="8154988"/>
            <a:ext cx="5867400" cy="274637"/>
          </a:xfrm>
          <a:prstGeom prst="rect">
            <a:avLst/>
          </a:prstGeom>
          <a:noFill/>
          <a:ln w="9525">
            <a:noFill/>
            <a:miter lim="800000"/>
            <a:headEnd/>
            <a:tailEnd/>
          </a:ln>
        </p:spPr>
        <p:txBody>
          <a:bodyPr>
            <a:spAutoFit/>
          </a:bodyPr>
          <a:lstStyle/>
          <a:p>
            <a:pPr defTabSz="914400" eaLnBrk="0" hangingPunct="0">
              <a:spcBef>
                <a:spcPts val="500"/>
              </a:spcBef>
              <a:buClr>
                <a:schemeClr val="tx2"/>
              </a:buClr>
              <a:buSzPct val="80000"/>
              <a:buFont typeface="Wingdings" pitchFamily="2" charset="2"/>
              <a:buNone/>
              <a:defRPr/>
            </a:pPr>
            <a:r>
              <a:rPr lang="en-US" altLang="zh-CN" sz="1200" i="1">
                <a:latin typeface="+mn-lt"/>
                <a:ea typeface="黑体" pitchFamily="2" charset="-122"/>
                <a:sym typeface="Arial" pitchFamily="34" charset="0"/>
              </a:rPr>
              <a:t>Source: http://www.america2050.org/</a:t>
            </a:r>
          </a:p>
        </p:txBody>
      </p:sp>
      <p:sp>
        <p:nvSpPr>
          <p:cNvPr id="44046" name="Oval 27"/>
          <p:cNvSpPr>
            <a:spLocks noChangeArrowheads="1"/>
          </p:cNvSpPr>
          <p:nvPr/>
        </p:nvSpPr>
        <p:spPr bwMode="auto">
          <a:xfrm rot="-929834">
            <a:off x="3827463" y="6203950"/>
            <a:ext cx="1233487" cy="1719263"/>
          </a:xfrm>
          <a:prstGeom prst="ellipse">
            <a:avLst/>
          </a:prstGeom>
          <a:solidFill>
            <a:srgbClr val="99CC00">
              <a:alpha val="39999"/>
            </a:srgbClr>
          </a:solidFill>
          <a:ln w="19050">
            <a:solidFill>
              <a:srgbClr val="008000"/>
            </a:solidFill>
            <a:round/>
            <a:headEnd/>
            <a:tailEnd/>
          </a:ln>
        </p:spPr>
        <p:txBody>
          <a:bodyPr wrap="none" anchor="ctr"/>
          <a:lstStyle/>
          <a:p>
            <a:endParaRPr lang="zh-CN" altLang="en-US">
              <a:ea typeface="黑体" pitchFamily="49" charset="-122"/>
            </a:endParaRPr>
          </a:p>
        </p:txBody>
      </p:sp>
      <p:sp>
        <p:nvSpPr>
          <p:cNvPr id="44047" name="Oval 30"/>
          <p:cNvSpPr>
            <a:spLocks noChangeArrowheads="1"/>
          </p:cNvSpPr>
          <p:nvPr/>
        </p:nvSpPr>
        <p:spPr bwMode="auto">
          <a:xfrm rot="1396609">
            <a:off x="1781175" y="1373188"/>
            <a:ext cx="1295400" cy="1582737"/>
          </a:xfrm>
          <a:prstGeom prst="ellipse">
            <a:avLst/>
          </a:prstGeom>
          <a:solidFill>
            <a:srgbClr val="FF0000">
              <a:alpha val="14117"/>
            </a:srgbClr>
          </a:solidFill>
          <a:ln w="19050">
            <a:solidFill>
              <a:srgbClr val="993300"/>
            </a:solidFill>
            <a:round/>
            <a:headEnd/>
            <a:tailEnd/>
          </a:ln>
        </p:spPr>
        <p:txBody>
          <a:bodyPr wrap="none" anchor="ctr"/>
          <a:lstStyle/>
          <a:p>
            <a:endParaRPr lang="zh-CN" altLang="en-US">
              <a:ea typeface="黑体" pitchFamily="49" charset="-122"/>
            </a:endParaRPr>
          </a:p>
        </p:txBody>
      </p:sp>
      <p:sp>
        <p:nvSpPr>
          <p:cNvPr id="2" name="Text Box 24"/>
          <p:cNvSpPr txBox="1">
            <a:spLocks noChangeArrowheads="1"/>
          </p:cNvSpPr>
          <p:nvPr/>
        </p:nvSpPr>
        <p:spPr bwMode="auto">
          <a:xfrm>
            <a:off x="3973513" y="7011988"/>
            <a:ext cx="1606550" cy="304800"/>
          </a:xfrm>
          <a:prstGeom prst="rect">
            <a:avLst/>
          </a:prstGeom>
          <a:noFill/>
          <a:ln w="9525">
            <a:noFill/>
            <a:miter lim="800000"/>
            <a:headEnd/>
            <a:tailEnd/>
          </a:ln>
          <a:effectLst/>
        </p:spPr>
        <p:txBody>
          <a:bodyPr wrap="none">
            <a:spAutoFit/>
          </a:bodyPr>
          <a:lstStyle>
            <a:lvl1pPr eaLnBrk="0" hangingPunct="0">
              <a:defRPr sz="2600">
                <a:solidFill>
                  <a:schemeClr val="tx1"/>
                </a:solidFill>
                <a:latin typeface="Arial" pitchFamily="34" charset="0"/>
                <a:ea typeface="ヒラギノ角ゴ Pro W3"/>
                <a:cs typeface="ヒラギノ角ゴ Pro W3"/>
              </a:defRPr>
            </a:lvl1pPr>
            <a:lvl2pPr marL="742950" indent="-285750" eaLnBrk="0" hangingPunct="0">
              <a:defRPr sz="2600">
                <a:solidFill>
                  <a:schemeClr val="tx1"/>
                </a:solidFill>
                <a:latin typeface="Arial" pitchFamily="34" charset="0"/>
                <a:ea typeface="ヒラギノ角ゴ Pro W3"/>
                <a:cs typeface="ヒラギノ角ゴ Pro W3"/>
              </a:defRPr>
            </a:lvl2pPr>
            <a:lvl3pPr marL="1143000" indent="-228600" eaLnBrk="0" hangingPunct="0">
              <a:defRPr sz="2600">
                <a:solidFill>
                  <a:schemeClr val="tx1"/>
                </a:solidFill>
                <a:latin typeface="Arial" pitchFamily="34" charset="0"/>
                <a:ea typeface="ヒラギノ角ゴ Pro W3"/>
                <a:cs typeface="ヒラギノ角ゴ Pro W3"/>
              </a:defRPr>
            </a:lvl3pPr>
            <a:lvl4pPr marL="1600200" indent="-228600" eaLnBrk="0" hangingPunct="0">
              <a:defRPr sz="2600">
                <a:solidFill>
                  <a:schemeClr val="tx1"/>
                </a:solidFill>
                <a:latin typeface="Arial" pitchFamily="34" charset="0"/>
                <a:ea typeface="ヒラギノ角ゴ Pro W3"/>
                <a:cs typeface="ヒラギノ角ゴ Pro W3"/>
              </a:defRPr>
            </a:lvl4pPr>
            <a:lvl5pPr marL="2057400" indent="-228600" eaLnBrk="0" hangingPunct="0">
              <a:defRPr sz="2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pPr algn="ctr" defTabSz="914400" eaLnBrk="1" hangingPunct="1">
              <a:defRPr/>
            </a:pPr>
            <a:r>
              <a:rPr lang="zh-CN" altLang="en-US" sz="1400" b="1" i="1">
                <a:solidFill>
                  <a:srgbClr val="006600"/>
                </a:solidFill>
                <a:effectLst>
                  <a:outerShdw blurRad="38100" dist="38100" dir="2700000" algn="tl">
                    <a:srgbClr val="C0C0C0"/>
                  </a:outerShdw>
                </a:effectLst>
                <a:ea typeface="黑体" pitchFamily="2" charset="-122"/>
              </a:rPr>
              <a:t>亚利桑那阳光走廊</a:t>
            </a:r>
          </a:p>
        </p:txBody>
      </p:sp>
      <p:sp>
        <p:nvSpPr>
          <p:cNvPr id="3" name="Text Box 24"/>
          <p:cNvSpPr txBox="1">
            <a:spLocks noChangeArrowheads="1"/>
          </p:cNvSpPr>
          <p:nvPr/>
        </p:nvSpPr>
        <p:spPr bwMode="auto">
          <a:xfrm>
            <a:off x="1344613" y="1906588"/>
            <a:ext cx="1073150" cy="304800"/>
          </a:xfrm>
          <a:prstGeom prst="rect">
            <a:avLst/>
          </a:prstGeom>
          <a:noFill/>
          <a:ln w="9525">
            <a:noFill/>
            <a:miter lim="800000"/>
            <a:headEnd/>
            <a:tailEnd/>
          </a:ln>
          <a:effectLst/>
        </p:spPr>
        <p:txBody>
          <a:bodyPr wrap="none">
            <a:spAutoFit/>
          </a:bodyPr>
          <a:lstStyle>
            <a:lvl1pPr eaLnBrk="0" hangingPunct="0">
              <a:defRPr sz="2600">
                <a:solidFill>
                  <a:schemeClr val="tx1"/>
                </a:solidFill>
                <a:latin typeface="Arial" pitchFamily="34" charset="0"/>
                <a:ea typeface="ヒラギノ角ゴ Pro W3"/>
                <a:cs typeface="ヒラギノ角ゴ Pro W3"/>
              </a:defRPr>
            </a:lvl1pPr>
            <a:lvl2pPr marL="742950" indent="-285750" eaLnBrk="0" hangingPunct="0">
              <a:defRPr sz="2600">
                <a:solidFill>
                  <a:schemeClr val="tx1"/>
                </a:solidFill>
                <a:latin typeface="Arial" pitchFamily="34" charset="0"/>
                <a:ea typeface="ヒラギノ角ゴ Pro W3"/>
                <a:cs typeface="ヒラギノ角ゴ Pro W3"/>
              </a:defRPr>
            </a:lvl2pPr>
            <a:lvl3pPr marL="1143000" indent="-228600" eaLnBrk="0" hangingPunct="0">
              <a:defRPr sz="2600">
                <a:solidFill>
                  <a:schemeClr val="tx1"/>
                </a:solidFill>
                <a:latin typeface="Arial" pitchFamily="34" charset="0"/>
                <a:ea typeface="ヒラギノ角ゴ Pro W3"/>
                <a:cs typeface="ヒラギノ角ゴ Pro W3"/>
              </a:defRPr>
            </a:lvl3pPr>
            <a:lvl4pPr marL="1600200" indent="-228600" eaLnBrk="0" hangingPunct="0">
              <a:defRPr sz="2600">
                <a:solidFill>
                  <a:schemeClr val="tx1"/>
                </a:solidFill>
                <a:latin typeface="Arial" pitchFamily="34" charset="0"/>
                <a:ea typeface="ヒラギノ角ゴ Pro W3"/>
                <a:cs typeface="ヒラギノ角ゴ Pro W3"/>
              </a:defRPr>
            </a:lvl4pPr>
            <a:lvl5pPr marL="2057400" indent="-228600" eaLnBrk="0" hangingPunct="0">
              <a:defRPr sz="2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pPr algn="ctr" defTabSz="914400" eaLnBrk="1" hangingPunct="1">
              <a:defRPr/>
            </a:pPr>
            <a:r>
              <a:rPr lang="zh-CN" altLang="en-US" sz="1400" b="1" i="1">
                <a:solidFill>
                  <a:srgbClr val="CC0000"/>
                </a:solidFill>
                <a:effectLst>
                  <a:outerShdw blurRad="38100" dist="38100" dir="2700000" algn="tl">
                    <a:srgbClr val="C0C0C0"/>
                  </a:outerShdw>
                </a:effectLst>
                <a:ea typeface="黑体" pitchFamily="2" charset="-122"/>
              </a:rPr>
              <a:t>卡斯卡迪亚</a:t>
            </a:r>
          </a:p>
        </p:txBody>
      </p:sp>
      <p:sp>
        <p:nvSpPr>
          <p:cNvPr id="25" name="Text Box 24"/>
          <p:cNvSpPr txBox="1">
            <a:spLocks noChangeArrowheads="1"/>
          </p:cNvSpPr>
          <p:nvPr/>
        </p:nvSpPr>
        <p:spPr bwMode="auto">
          <a:xfrm>
            <a:off x="5608638" y="5792788"/>
            <a:ext cx="895350" cy="304800"/>
          </a:xfrm>
          <a:prstGeom prst="rect">
            <a:avLst/>
          </a:prstGeom>
          <a:noFill/>
          <a:ln w="9525">
            <a:noFill/>
            <a:miter lim="800000"/>
            <a:headEnd/>
            <a:tailEnd/>
          </a:ln>
          <a:effectLst/>
        </p:spPr>
        <p:txBody>
          <a:bodyPr wrap="none">
            <a:spAutoFit/>
          </a:bodyPr>
          <a:lstStyle>
            <a:lvl1pPr eaLnBrk="0" hangingPunct="0">
              <a:defRPr sz="2600">
                <a:solidFill>
                  <a:schemeClr val="tx1"/>
                </a:solidFill>
                <a:latin typeface="Arial" pitchFamily="34" charset="0"/>
                <a:ea typeface="ヒラギノ角ゴ Pro W3"/>
                <a:cs typeface="ヒラギノ角ゴ Pro W3"/>
              </a:defRPr>
            </a:lvl1pPr>
            <a:lvl2pPr marL="742950" indent="-285750" eaLnBrk="0" hangingPunct="0">
              <a:defRPr sz="2600">
                <a:solidFill>
                  <a:schemeClr val="tx1"/>
                </a:solidFill>
                <a:latin typeface="Arial" pitchFamily="34" charset="0"/>
                <a:ea typeface="ヒラギノ角ゴ Pro W3"/>
                <a:cs typeface="ヒラギノ角ゴ Pro W3"/>
              </a:defRPr>
            </a:lvl2pPr>
            <a:lvl3pPr marL="1143000" indent="-228600" eaLnBrk="0" hangingPunct="0">
              <a:defRPr sz="2600">
                <a:solidFill>
                  <a:schemeClr val="tx1"/>
                </a:solidFill>
                <a:latin typeface="Arial" pitchFamily="34" charset="0"/>
                <a:ea typeface="ヒラギノ角ゴ Pro W3"/>
                <a:cs typeface="ヒラギノ角ゴ Pro W3"/>
              </a:defRPr>
            </a:lvl3pPr>
            <a:lvl4pPr marL="1600200" indent="-228600" eaLnBrk="0" hangingPunct="0">
              <a:defRPr sz="2600">
                <a:solidFill>
                  <a:schemeClr val="tx1"/>
                </a:solidFill>
                <a:latin typeface="Arial" pitchFamily="34" charset="0"/>
                <a:ea typeface="ヒラギノ角ゴ Pro W3"/>
                <a:cs typeface="ヒラギノ角ゴ Pro W3"/>
              </a:defRPr>
            </a:lvl4pPr>
            <a:lvl5pPr marL="2057400" indent="-228600" eaLnBrk="0" hangingPunct="0">
              <a:defRPr sz="2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pPr algn="ctr" defTabSz="914400" eaLnBrk="1" hangingPunct="1">
              <a:defRPr/>
            </a:pPr>
            <a:r>
              <a:rPr lang="zh-CN" altLang="en-US" sz="1400" b="1" i="1">
                <a:effectLst>
                  <a:outerShdw blurRad="38100" dist="38100" dir="2700000" algn="tl">
                    <a:srgbClr val="C0C0C0"/>
                  </a:outerShdw>
                </a:effectLst>
                <a:ea typeface="黑体" pitchFamily="2" charset="-122"/>
              </a:rPr>
              <a:t>弗兰特岭</a:t>
            </a:r>
          </a:p>
        </p:txBody>
      </p:sp>
      <p:sp>
        <p:nvSpPr>
          <p:cNvPr id="44051" name="Oval 7"/>
          <p:cNvSpPr>
            <a:spLocks noChangeArrowheads="1"/>
          </p:cNvSpPr>
          <p:nvPr/>
        </p:nvSpPr>
        <p:spPr bwMode="auto">
          <a:xfrm rot="271186">
            <a:off x="1476375" y="5411788"/>
            <a:ext cx="2325688" cy="1900237"/>
          </a:xfrm>
          <a:prstGeom prst="ellipse">
            <a:avLst/>
          </a:prstGeom>
          <a:solidFill>
            <a:srgbClr val="FFFF99">
              <a:alpha val="58823"/>
            </a:srgbClr>
          </a:solidFill>
          <a:ln w="9525">
            <a:solidFill>
              <a:srgbClr val="FFC000"/>
            </a:solidFill>
            <a:round/>
            <a:headEnd/>
            <a:tailEnd/>
          </a:ln>
        </p:spPr>
        <p:txBody>
          <a:bodyPr wrap="none" anchor="ctr"/>
          <a:lstStyle/>
          <a:p>
            <a:endParaRPr lang="zh-CN" altLang="en-US">
              <a:ea typeface="黑体" pitchFamily="49" charset="-122"/>
            </a:endParaRPr>
          </a:p>
        </p:txBody>
      </p:sp>
      <p:sp>
        <p:nvSpPr>
          <p:cNvPr id="163864" name="Text Box 24"/>
          <p:cNvSpPr txBox="1">
            <a:spLocks noChangeArrowheads="1"/>
          </p:cNvSpPr>
          <p:nvPr/>
        </p:nvSpPr>
        <p:spPr bwMode="auto">
          <a:xfrm>
            <a:off x="747713" y="5792788"/>
            <a:ext cx="1962150" cy="304800"/>
          </a:xfrm>
          <a:prstGeom prst="rect">
            <a:avLst/>
          </a:prstGeom>
          <a:noFill/>
          <a:ln w="9525">
            <a:noFill/>
            <a:miter lim="800000"/>
            <a:headEnd/>
            <a:tailEnd/>
          </a:ln>
          <a:effectLst/>
        </p:spPr>
        <p:txBody>
          <a:bodyPr wrap="none">
            <a:spAutoFit/>
          </a:bodyPr>
          <a:lstStyle>
            <a:lvl1pPr eaLnBrk="0" hangingPunct="0">
              <a:defRPr sz="2600">
                <a:solidFill>
                  <a:schemeClr val="tx1"/>
                </a:solidFill>
                <a:latin typeface="Arial" pitchFamily="34" charset="0"/>
                <a:ea typeface="ヒラギノ角ゴ Pro W3"/>
                <a:cs typeface="ヒラギノ角ゴ Pro W3"/>
              </a:defRPr>
            </a:lvl1pPr>
            <a:lvl2pPr marL="742950" indent="-285750" eaLnBrk="0" hangingPunct="0">
              <a:defRPr sz="2600">
                <a:solidFill>
                  <a:schemeClr val="tx1"/>
                </a:solidFill>
                <a:latin typeface="Arial" pitchFamily="34" charset="0"/>
                <a:ea typeface="ヒラギノ角ゴ Pro W3"/>
                <a:cs typeface="ヒラギノ角ゴ Pro W3"/>
              </a:defRPr>
            </a:lvl2pPr>
            <a:lvl3pPr marL="1143000" indent="-228600" eaLnBrk="0" hangingPunct="0">
              <a:defRPr sz="2600">
                <a:solidFill>
                  <a:schemeClr val="tx1"/>
                </a:solidFill>
                <a:latin typeface="Arial" pitchFamily="34" charset="0"/>
                <a:ea typeface="ヒラギノ角ゴ Pro W3"/>
                <a:cs typeface="ヒラギノ角ゴ Pro W3"/>
              </a:defRPr>
            </a:lvl3pPr>
            <a:lvl4pPr marL="1600200" indent="-228600" eaLnBrk="0" hangingPunct="0">
              <a:defRPr sz="2600">
                <a:solidFill>
                  <a:schemeClr val="tx1"/>
                </a:solidFill>
                <a:latin typeface="Arial" pitchFamily="34" charset="0"/>
                <a:ea typeface="ヒラギノ角ゴ Pro W3"/>
                <a:cs typeface="ヒラギノ角ゴ Pro W3"/>
              </a:defRPr>
            </a:lvl4pPr>
            <a:lvl5pPr marL="2057400" indent="-228600" eaLnBrk="0" hangingPunct="0">
              <a:defRPr sz="2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pPr algn="ctr" defTabSz="914400" eaLnBrk="1" hangingPunct="1">
              <a:defRPr/>
            </a:pPr>
            <a:r>
              <a:rPr lang="zh-CN" altLang="en-US" sz="1400" b="1" i="1">
                <a:solidFill>
                  <a:srgbClr val="FF6600"/>
                </a:solidFill>
                <a:effectLst>
                  <a:outerShdw blurRad="38100" dist="38100" dir="2700000" algn="tl">
                    <a:srgbClr val="C0C0C0"/>
                  </a:outerShdw>
                </a:effectLst>
                <a:ea typeface="黑体" pitchFamily="2" charset="-122"/>
              </a:rPr>
              <a:t>南加利福尼亚大都市圈</a:t>
            </a:r>
          </a:p>
        </p:txBody>
      </p:sp>
      <p:sp>
        <p:nvSpPr>
          <p:cNvPr id="163846" name="Text Box 6"/>
          <p:cNvSpPr txBox="1">
            <a:spLocks noChangeArrowheads="1"/>
          </p:cNvSpPr>
          <p:nvPr/>
        </p:nvSpPr>
        <p:spPr bwMode="auto">
          <a:xfrm>
            <a:off x="3000375" y="5564188"/>
            <a:ext cx="1335088" cy="366712"/>
          </a:xfrm>
          <a:prstGeom prst="rect">
            <a:avLst/>
          </a:prstGeom>
          <a:noFill/>
          <a:ln w="9525">
            <a:noFill/>
            <a:miter lim="800000"/>
            <a:headEnd/>
            <a:tailEnd/>
          </a:ln>
          <a:effectLst/>
        </p:spPr>
        <p:txBody>
          <a:bodyPr wrap="none">
            <a:spAutoFit/>
          </a:bodyPr>
          <a:lstStyle>
            <a:lvl1pPr eaLnBrk="0" hangingPunct="0">
              <a:defRPr sz="2600">
                <a:solidFill>
                  <a:schemeClr val="tx1"/>
                </a:solidFill>
                <a:latin typeface="Arial" pitchFamily="34" charset="0"/>
                <a:ea typeface="ヒラギノ角ゴ Pro W3"/>
                <a:cs typeface="ヒラギノ角ゴ Pro W3"/>
              </a:defRPr>
            </a:lvl1pPr>
            <a:lvl2pPr marL="742950" indent="-285750" eaLnBrk="0" hangingPunct="0">
              <a:defRPr sz="2600">
                <a:solidFill>
                  <a:schemeClr val="tx1"/>
                </a:solidFill>
                <a:latin typeface="Arial" pitchFamily="34" charset="0"/>
                <a:ea typeface="ヒラギノ角ゴ Pro W3"/>
                <a:cs typeface="ヒラギノ角ゴ Pro W3"/>
              </a:defRPr>
            </a:lvl2pPr>
            <a:lvl3pPr marL="1143000" indent="-228600" eaLnBrk="0" hangingPunct="0">
              <a:defRPr sz="2600">
                <a:solidFill>
                  <a:schemeClr val="tx1"/>
                </a:solidFill>
                <a:latin typeface="Arial" pitchFamily="34" charset="0"/>
                <a:ea typeface="ヒラギノ角ゴ Pro W3"/>
                <a:cs typeface="ヒラギノ角ゴ Pro W3"/>
              </a:defRPr>
            </a:lvl3pPr>
            <a:lvl4pPr marL="1600200" indent="-228600" eaLnBrk="0" hangingPunct="0">
              <a:defRPr sz="2600">
                <a:solidFill>
                  <a:schemeClr val="tx1"/>
                </a:solidFill>
                <a:latin typeface="Arial" pitchFamily="34" charset="0"/>
                <a:ea typeface="ヒラギノ角ゴ Pro W3"/>
                <a:cs typeface="ヒラギノ角ゴ Pro W3"/>
              </a:defRPr>
            </a:lvl4pPr>
            <a:lvl5pPr marL="2057400" indent="-228600" eaLnBrk="0" hangingPunct="0">
              <a:defRPr sz="2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pPr defTabSz="914400" eaLnBrk="1" hangingPunct="1">
              <a:defRPr/>
            </a:pPr>
            <a:r>
              <a:rPr lang="zh-CN" altLang="en-US" sz="1800" b="1">
                <a:solidFill>
                  <a:schemeClr val="accent1"/>
                </a:solidFill>
                <a:effectLst>
                  <a:outerShdw blurRad="38100" dist="38100" dir="2700000" algn="tl">
                    <a:srgbClr val="C0C0C0"/>
                  </a:outerShdw>
                </a:effectLst>
                <a:ea typeface="黑体" pitchFamily="2" charset="-122"/>
              </a:rPr>
              <a:t>拉斯维加斯</a:t>
            </a:r>
            <a:endParaRPr lang="zh-CN" altLang="en-US" sz="1400" b="1">
              <a:solidFill>
                <a:schemeClr val="accent1"/>
              </a:solidFill>
              <a:effectLst>
                <a:outerShdw blurRad="38100" dist="38100" dir="2700000" algn="tl">
                  <a:srgbClr val="C0C0C0"/>
                </a:outerShdw>
              </a:effectLst>
              <a:ea typeface="黑体" pitchFamily="2" charset="-122"/>
            </a:endParaRPr>
          </a:p>
        </p:txBody>
      </p:sp>
      <p:sp>
        <p:nvSpPr>
          <p:cNvPr id="163845" name="Text Box 5"/>
          <p:cNvSpPr txBox="1">
            <a:spLocks noChangeArrowheads="1"/>
          </p:cNvSpPr>
          <p:nvPr/>
        </p:nvSpPr>
        <p:spPr bwMode="auto">
          <a:xfrm>
            <a:off x="2238375" y="4192588"/>
            <a:ext cx="644525" cy="366712"/>
          </a:xfrm>
          <a:prstGeom prst="rect">
            <a:avLst/>
          </a:prstGeom>
          <a:noFill/>
          <a:ln w="9525">
            <a:noFill/>
            <a:miter lim="800000"/>
            <a:headEnd/>
            <a:tailEnd/>
          </a:ln>
          <a:effectLst/>
        </p:spPr>
        <p:txBody>
          <a:bodyPr wrap="none">
            <a:spAutoFit/>
          </a:bodyPr>
          <a:lstStyle>
            <a:lvl1pPr eaLnBrk="0" hangingPunct="0">
              <a:defRPr sz="2600">
                <a:solidFill>
                  <a:schemeClr val="tx1"/>
                </a:solidFill>
                <a:latin typeface="Arial" pitchFamily="34" charset="0"/>
                <a:ea typeface="ヒラギノ角ゴ Pro W3"/>
                <a:cs typeface="ヒラギノ角ゴ Pro W3"/>
              </a:defRPr>
            </a:lvl1pPr>
            <a:lvl2pPr marL="742950" indent="-285750" eaLnBrk="0" hangingPunct="0">
              <a:defRPr sz="2600">
                <a:solidFill>
                  <a:schemeClr val="tx1"/>
                </a:solidFill>
                <a:latin typeface="Arial" pitchFamily="34" charset="0"/>
                <a:ea typeface="ヒラギノ角ゴ Pro W3"/>
                <a:cs typeface="ヒラギノ角ゴ Pro W3"/>
              </a:defRPr>
            </a:lvl2pPr>
            <a:lvl3pPr marL="1143000" indent="-228600" eaLnBrk="0" hangingPunct="0">
              <a:defRPr sz="2600">
                <a:solidFill>
                  <a:schemeClr val="tx1"/>
                </a:solidFill>
                <a:latin typeface="Arial" pitchFamily="34" charset="0"/>
                <a:ea typeface="ヒラギノ角ゴ Pro W3"/>
                <a:cs typeface="ヒラギノ角ゴ Pro W3"/>
              </a:defRPr>
            </a:lvl3pPr>
            <a:lvl4pPr marL="1600200" indent="-228600" eaLnBrk="0" hangingPunct="0">
              <a:defRPr sz="2600">
                <a:solidFill>
                  <a:schemeClr val="tx1"/>
                </a:solidFill>
                <a:latin typeface="Arial" pitchFamily="34" charset="0"/>
                <a:ea typeface="ヒラギノ角ゴ Pro W3"/>
                <a:cs typeface="ヒラギノ角ゴ Pro W3"/>
              </a:defRPr>
            </a:lvl4pPr>
            <a:lvl5pPr marL="2057400" indent="-228600" eaLnBrk="0" hangingPunct="0">
              <a:defRPr sz="2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pPr defTabSz="914400" eaLnBrk="1" hangingPunct="1">
              <a:defRPr/>
            </a:pPr>
            <a:r>
              <a:rPr lang="zh-CN" altLang="en-US" sz="1800" b="1">
                <a:solidFill>
                  <a:schemeClr val="accent1"/>
                </a:solidFill>
                <a:effectLst>
                  <a:outerShdw blurRad="38100" dist="38100" dir="2700000" algn="tl">
                    <a:srgbClr val="C0C0C0"/>
                  </a:outerShdw>
                </a:effectLst>
                <a:ea typeface="黑体" pitchFamily="2" charset="-122"/>
              </a:rPr>
              <a:t>里诺</a:t>
            </a:r>
          </a:p>
        </p:txBody>
      </p:sp>
      <p:pic>
        <p:nvPicPr>
          <p:cNvPr id="44055" name="Line 11"/>
          <p:cNvPicPr>
            <a:picLocks noChangeArrowheads="1"/>
          </p:cNvPicPr>
          <p:nvPr/>
        </p:nvPicPr>
        <p:blipFill>
          <a:blip r:embed="rId4"/>
          <a:srcRect/>
          <a:stretch>
            <a:fillRect/>
          </a:stretch>
        </p:blipFill>
        <p:spPr bwMode="auto">
          <a:xfrm>
            <a:off x="2238375" y="4573588"/>
            <a:ext cx="1366838" cy="1974850"/>
          </a:xfrm>
          <a:prstGeom prst="rect">
            <a:avLst/>
          </a:prstGeom>
          <a:noFill/>
          <a:ln w="9525">
            <a:noFill/>
            <a:miter lim="800000"/>
            <a:headEnd/>
            <a:tailEnd/>
          </a:ln>
        </p:spPr>
      </p:pic>
      <p:sp>
        <p:nvSpPr>
          <p:cNvPr id="95257" name="Line 25"/>
          <p:cNvSpPr>
            <a:spLocks noChangeShapeType="1"/>
          </p:cNvSpPr>
          <p:nvPr/>
        </p:nvSpPr>
        <p:spPr bwMode="auto">
          <a:xfrm>
            <a:off x="1781175" y="4573588"/>
            <a:ext cx="1447800" cy="2362200"/>
          </a:xfrm>
          <a:prstGeom prst="line">
            <a:avLst/>
          </a:prstGeom>
          <a:noFill/>
          <a:ln w="28575">
            <a:solidFill>
              <a:srgbClr val="0000FF"/>
            </a:solidFill>
            <a:round/>
            <a:headEnd/>
            <a:tailEnd/>
          </a:ln>
          <a:effectLst/>
        </p:spPr>
        <p:txBody>
          <a:bodyPr/>
          <a:lstStyle/>
          <a:p>
            <a:pPr>
              <a:defRPr/>
            </a:pPr>
            <a:endParaRPr lang="zh-CN" altLang="en-US">
              <a:latin typeface="+mn-lt"/>
              <a:ea typeface="黑体" pitchFamily="2" charset="-122"/>
            </a:endParaRPr>
          </a:p>
        </p:txBody>
      </p:sp>
      <p:sp>
        <p:nvSpPr>
          <p:cNvPr id="95258" name="Line 26"/>
          <p:cNvSpPr>
            <a:spLocks noChangeShapeType="1"/>
          </p:cNvSpPr>
          <p:nvPr/>
        </p:nvSpPr>
        <p:spPr bwMode="auto">
          <a:xfrm flipV="1">
            <a:off x="3228975" y="3963988"/>
            <a:ext cx="990600" cy="2971800"/>
          </a:xfrm>
          <a:prstGeom prst="line">
            <a:avLst/>
          </a:prstGeom>
          <a:noFill/>
          <a:ln w="28575">
            <a:solidFill>
              <a:srgbClr val="0000FF"/>
            </a:solidFill>
            <a:round/>
            <a:headEnd/>
            <a:tailEnd/>
          </a:ln>
          <a:effectLst/>
        </p:spPr>
        <p:txBody>
          <a:bodyPr/>
          <a:lstStyle/>
          <a:p>
            <a:pPr>
              <a:defRPr/>
            </a:pPr>
            <a:endParaRPr lang="zh-CN" altLang="en-US">
              <a:latin typeface="+mn-lt"/>
              <a:ea typeface="黑体" pitchFamily="2" charset="-122"/>
            </a:endParaRPr>
          </a:p>
        </p:txBody>
      </p:sp>
      <p:sp>
        <p:nvSpPr>
          <p:cNvPr id="95259" name="Line 27"/>
          <p:cNvSpPr>
            <a:spLocks noChangeShapeType="1"/>
          </p:cNvSpPr>
          <p:nvPr/>
        </p:nvSpPr>
        <p:spPr bwMode="auto">
          <a:xfrm flipV="1">
            <a:off x="1781175" y="3963988"/>
            <a:ext cx="2438400" cy="609600"/>
          </a:xfrm>
          <a:prstGeom prst="line">
            <a:avLst/>
          </a:prstGeom>
          <a:noFill/>
          <a:ln w="28575">
            <a:solidFill>
              <a:srgbClr val="0000FF"/>
            </a:solidFill>
            <a:round/>
            <a:headEnd/>
            <a:tailEnd/>
          </a:ln>
          <a:effectLst/>
        </p:spPr>
        <p:txBody>
          <a:bodyPr/>
          <a:lstStyle/>
          <a:p>
            <a:pPr>
              <a:defRPr/>
            </a:pPr>
            <a:endParaRPr lang="zh-CN" altLang="en-US">
              <a:latin typeface="+mn-lt"/>
              <a:ea typeface="黑体" pitchFamily="2" charset="-122"/>
            </a:endParaRPr>
          </a:p>
        </p:txBody>
      </p:sp>
      <p:sp>
        <p:nvSpPr>
          <p:cNvPr id="44059" name="AutoShape 28"/>
          <p:cNvSpPr>
            <a:spLocks noChangeArrowheads="1"/>
          </p:cNvSpPr>
          <p:nvPr/>
        </p:nvSpPr>
        <p:spPr bwMode="auto">
          <a:xfrm>
            <a:off x="2390775" y="4497388"/>
            <a:ext cx="152400" cy="152400"/>
          </a:xfrm>
          <a:prstGeom prst="flowChartConnector">
            <a:avLst/>
          </a:prstGeom>
          <a:solidFill>
            <a:schemeClr val="accent1"/>
          </a:solidFill>
          <a:ln w="9525">
            <a:solidFill>
              <a:schemeClr val="tx1"/>
            </a:solidFill>
            <a:round/>
            <a:headEnd/>
            <a:tailEnd/>
          </a:ln>
        </p:spPr>
        <p:txBody>
          <a:bodyPr wrap="none" anchor="ctr"/>
          <a:lstStyle/>
          <a:p>
            <a:endParaRPr lang="zh-CN" altLang="en-US">
              <a:ea typeface="黑体" pitchFamily="49" charset="-122"/>
            </a:endParaRPr>
          </a:p>
        </p:txBody>
      </p:sp>
      <p:sp>
        <p:nvSpPr>
          <p:cNvPr id="44060" name="AutoShape 29"/>
          <p:cNvSpPr>
            <a:spLocks noChangeArrowheads="1"/>
          </p:cNvSpPr>
          <p:nvPr/>
        </p:nvSpPr>
        <p:spPr bwMode="auto">
          <a:xfrm>
            <a:off x="3381375" y="5868988"/>
            <a:ext cx="152400" cy="152400"/>
          </a:xfrm>
          <a:prstGeom prst="flowChartConnector">
            <a:avLst/>
          </a:prstGeom>
          <a:solidFill>
            <a:schemeClr val="accent1"/>
          </a:solidFill>
          <a:ln w="9525">
            <a:solidFill>
              <a:schemeClr val="tx1"/>
            </a:solidFill>
            <a:round/>
            <a:headEnd/>
            <a:tailEnd/>
          </a:ln>
        </p:spPr>
        <p:txBody>
          <a:bodyPr wrap="none" anchor="ctr"/>
          <a:lstStyle/>
          <a:p>
            <a:endParaRPr lang="zh-CN" altLang="en-US">
              <a:ea typeface="黑体" pitchFamily="49" charset="-122"/>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7" name="Picture 5"/>
          <p:cNvPicPr>
            <a:picLocks noChangeAspect="1" noChangeArrowheads="1"/>
          </p:cNvPicPr>
          <p:nvPr/>
        </p:nvPicPr>
        <p:blipFill>
          <a:blip r:embed="rId3" cstate="print"/>
          <a:stretch>
            <a:fillRect/>
          </a:stretch>
        </p:blipFill>
        <p:spPr bwMode="auto">
          <a:xfrm>
            <a:off x="10322495" y="541909"/>
            <a:ext cx="2059434" cy="1860587"/>
          </a:xfrm>
          <a:prstGeom prst="rect">
            <a:avLst/>
          </a:prstGeom>
          <a:ln>
            <a:noFill/>
          </a:ln>
          <a:effectLst>
            <a:softEdge rad="112500"/>
          </a:effectLst>
        </p:spPr>
      </p:pic>
      <p:sp>
        <p:nvSpPr>
          <p:cNvPr id="164866" name="Rectangle 2"/>
          <p:cNvSpPr>
            <a:spLocks noGrp="1" noChangeArrowheads="1"/>
          </p:cNvSpPr>
          <p:nvPr>
            <p:ph type="title" idx="4294967295"/>
          </p:nvPr>
        </p:nvSpPr>
        <p:spPr>
          <a:xfrm>
            <a:off x="485775" y="458788"/>
            <a:ext cx="11761788" cy="685800"/>
          </a:xfrm>
        </p:spPr>
        <p:txBody>
          <a:bodyPr/>
          <a:lstStyle/>
          <a:p>
            <a:pPr>
              <a:defRPr/>
            </a:pPr>
            <a:r>
              <a:rPr lang="zh-CN" altLang="en-US" sz="3600" smtClean="0">
                <a:solidFill>
                  <a:srgbClr val="003C7B"/>
                </a:solidFill>
                <a:effectLst>
                  <a:outerShdw blurRad="38100" dist="38100" dir="2700000" algn="tl">
                    <a:srgbClr val="C0C0C0"/>
                  </a:outerShdw>
                </a:effectLst>
                <a:ea typeface="黑体" pitchFamily="2" charset="-122"/>
                <a:sym typeface="Arial" pitchFamily="34" charset="0"/>
              </a:rPr>
              <a:t>基础设施 </a:t>
            </a:r>
            <a:r>
              <a:rPr lang="en-US" altLang="zh-CN" sz="3600" smtClean="0">
                <a:solidFill>
                  <a:srgbClr val="003C7B"/>
                </a:solidFill>
                <a:effectLst>
                  <a:outerShdw blurRad="38100" dist="38100" dir="2700000" algn="tl">
                    <a:srgbClr val="C0C0C0"/>
                  </a:outerShdw>
                </a:effectLst>
                <a:ea typeface="黑体" pitchFamily="2" charset="-122"/>
                <a:sym typeface="Arial" pitchFamily="34" charset="0"/>
              </a:rPr>
              <a:t>– </a:t>
            </a:r>
            <a:r>
              <a:rPr lang="zh-CN" altLang="en-US" sz="3600" smtClean="0">
                <a:solidFill>
                  <a:srgbClr val="003C7B"/>
                </a:solidFill>
                <a:effectLst>
                  <a:outerShdw blurRad="38100" dist="38100" dir="2700000" algn="tl">
                    <a:srgbClr val="C0C0C0"/>
                  </a:outerShdw>
                </a:effectLst>
                <a:ea typeface="黑体" pitchFamily="2" charset="-122"/>
                <a:sym typeface="Arial" pitchFamily="34" charset="0"/>
              </a:rPr>
              <a:t>交通网络</a:t>
            </a:r>
          </a:p>
        </p:txBody>
      </p:sp>
      <p:sp>
        <p:nvSpPr>
          <p:cNvPr id="8" name="Content Placeholder 7"/>
          <p:cNvSpPr>
            <a:spLocks/>
          </p:cNvSpPr>
          <p:nvPr/>
        </p:nvSpPr>
        <p:spPr bwMode="auto">
          <a:xfrm>
            <a:off x="409575" y="2135188"/>
            <a:ext cx="5867400" cy="5562600"/>
          </a:xfrm>
          <a:prstGeom prst="rect">
            <a:avLst/>
          </a:prstGeom>
          <a:noFill/>
          <a:ln w="12700">
            <a:noFill/>
            <a:miter lim="800000"/>
            <a:headEnd/>
            <a:tailEnd/>
          </a:ln>
        </p:spPr>
        <p:txBody>
          <a:bodyPr lIns="91430" tIns="45714" rIns="91430" bIns="45714"/>
          <a:lstStyle/>
          <a:p>
            <a:pPr marL="282575" indent="-282575" defTabSz="914400" eaLnBrk="0" hangingPunct="0">
              <a:lnSpc>
                <a:spcPct val="120000"/>
              </a:lnSpc>
              <a:spcBef>
                <a:spcPts val="500"/>
              </a:spcBef>
              <a:buClr>
                <a:schemeClr val="tx1"/>
              </a:buClr>
              <a:buSzPct val="80000"/>
              <a:buFont typeface="Wingdings" pitchFamily="2" charset="2"/>
              <a:buNone/>
              <a:defRPr/>
            </a:pPr>
            <a:r>
              <a:rPr lang="zh-CN" altLang="en-US" sz="2400" b="1" u="sng">
                <a:effectLst>
                  <a:outerShdw blurRad="38100" dist="38100" dir="2700000" algn="tl">
                    <a:srgbClr val="C0C0C0"/>
                  </a:outerShdw>
                </a:effectLst>
                <a:latin typeface="Arial" pitchFamily="34" charset="0"/>
                <a:ea typeface="黑体" pitchFamily="2" charset="-122"/>
                <a:sym typeface="Arial" pitchFamily="34" charset="0"/>
              </a:rPr>
              <a:t>高速公路结构：</a:t>
            </a:r>
          </a:p>
          <a:p>
            <a:pPr marL="282575" indent="-282575" defTabSz="914400" eaLnBrk="0" hangingPunct="0">
              <a:lnSpc>
                <a:spcPct val="120000"/>
              </a:lnSpc>
              <a:spcBef>
                <a:spcPts val="500"/>
              </a:spcBef>
              <a:buClr>
                <a:schemeClr val="tx1"/>
              </a:buClr>
              <a:buSzPct val="80000"/>
              <a:buFont typeface="Wingdings" pitchFamily="2" charset="2"/>
              <a:buNone/>
              <a:defRPr/>
            </a:pPr>
            <a:endParaRPr lang="en-US" altLang="zh-CN" sz="800" b="1" u="sng">
              <a:effectLst>
                <a:outerShdw blurRad="38100" dist="38100" dir="2700000" algn="tl">
                  <a:srgbClr val="C0C0C0"/>
                </a:outerShdw>
              </a:effectLst>
              <a:latin typeface="Arial" pitchFamily="34" charset="0"/>
              <a:ea typeface="黑体" pitchFamily="2" charset="-122"/>
              <a:sym typeface="Arial" pitchFamily="34" charset="0"/>
            </a:endParaRPr>
          </a:p>
          <a:p>
            <a:pPr marL="282575" indent="-282575" defTabSz="914400" eaLnBrk="0" hangingPunct="0">
              <a:lnSpc>
                <a:spcPct val="120000"/>
              </a:lnSpc>
              <a:spcBef>
                <a:spcPts val="500"/>
              </a:spcBef>
              <a:buClr>
                <a:schemeClr val="tx1"/>
              </a:buClr>
              <a:buSzPct val="80000"/>
              <a:buFont typeface="Wingdings" pitchFamily="2" charset="2"/>
              <a:buChar char="§"/>
              <a:defRPr/>
            </a:pPr>
            <a:r>
              <a:rPr lang="en-US" altLang="zh-CN" sz="2200" b="1">
                <a:latin typeface="Arial" pitchFamily="34" charset="0"/>
                <a:ea typeface="黑体" pitchFamily="2" charset="-122"/>
                <a:sym typeface="Arial" pitchFamily="34" charset="0"/>
              </a:rPr>
              <a:t>I-80 </a:t>
            </a:r>
            <a:r>
              <a:rPr lang="zh-CN" altLang="en-US" sz="2200" b="1">
                <a:latin typeface="Arial" pitchFamily="34" charset="0"/>
                <a:ea typeface="黑体" pitchFamily="2" charset="-122"/>
                <a:sym typeface="Arial" pitchFamily="34" charset="0"/>
              </a:rPr>
              <a:t>公路</a:t>
            </a:r>
            <a:r>
              <a:rPr lang="zh-CN" altLang="en-US" sz="2200">
                <a:latin typeface="Arial" pitchFamily="34" charset="0"/>
                <a:ea typeface="黑体" pitchFamily="2" charset="-122"/>
                <a:sym typeface="Arial" pitchFamily="34" charset="0"/>
              </a:rPr>
              <a:t> </a:t>
            </a:r>
            <a:r>
              <a:rPr lang="en-US" altLang="zh-CN" sz="2200">
                <a:latin typeface="Arial" pitchFamily="34" charset="0"/>
                <a:ea typeface="黑体" pitchFamily="2" charset="-122"/>
                <a:sym typeface="Arial" pitchFamily="34" charset="0"/>
              </a:rPr>
              <a:t>– </a:t>
            </a:r>
            <a:r>
              <a:rPr lang="zh-CN" altLang="en-US" sz="2200">
                <a:latin typeface="Arial" pitchFamily="34" charset="0"/>
                <a:ea typeface="黑体" pitchFamily="2" charset="-122"/>
                <a:sym typeface="Arial" pitchFamily="34" charset="0"/>
              </a:rPr>
              <a:t>提供东西向交通 </a:t>
            </a:r>
          </a:p>
          <a:p>
            <a:pPr marL="282575" indent="-282575" defTabSz="914400" eaLnBrk="0" hangingPunct="0">
              <a:lnSpc>
                <a:spcPct val="120000"/>
              </a:lnSpc>
              <a:spcBef>
                <a:spcPts val="500"/>
              </a:spcBef>
              <a:buClr>
                <a:schemeClr val="tx1"/>
              </a:buClr>
              <a:buSzPct val="80000"/>
              <a:buFont typeface="Wingdings" pitchFamily="2" charset="2"/>
              <a:buChar char="§"/>
              <a:defRPr/>
            </a:pPr>
            <a:r>
              <a:rPr lang="en-US" altLang="zh-CN" sz="2200" b="1">
                <a:latin typeface="Arial" pitchFamily="34" charset="0"/>
                <a:ea typeface="黑体" pitchFamily="2" charset="-122"/>
                <a:sym typeface="Arial" pitchFamily="34" charset="0"/>
              </a:rPr>
              <a:t>US 395 </a:t>
            </a:r>
            <a:r>
              <a:rPr lang="zh-CN" altLang="en-US" sz="2200" b="1">
                <a:latin typeface="Arial" pitchFamily="34" charset="0"/>
                <a:ea typeface="黑体" pitchFamily="2" charset="-122"/>
                <a:sym typeface="Arial" pitchFamily="34" charset="0"/>
              </a:rPr>
              <a:t>公路</a:t>
            </a:r>
            <a:r>
              <a:rPr lang="zh-CN" altLang="en-US" sz="2200">
                <a:latin typeface="Arial" pitchFamily="34" charset="0"/>
                <a:ea typeface="黑体" pitchFamily="2" charset="-122"/>
                <a:sym typeface="Arial" pitchFamily="34" charset="0"/>
              </a:rPr>
              <a:t> </a:t>
            </a:r>
            <a:r>
              <a:rPr lang="en-US" altLang="zh-CN" sz="2200">
                <a:latin typeface="Arial" pitchFamily="34" charset="0"/>
                <a:ea typeface="黑体" pitchFamily="2" charset="-122"/>
                <a:sym typeface="Arial" pitchFamily="34" charset="0"/>
              </a:rPr>
              <a:t>– </a:t>
            </a:r>
            <a:r>
              <a:rPr lang="zh-CN" altLang="en-US" sz="2200">
                <a:latin typeface="Arial" pitchFamily="34" charset="0"/>
                <a:ea typeface="黑体" pitchFamily="2" charset="-122"/>
                <a:sym typeface="Arial" pitchFamily="34" charset="0"/>
              </a:rPr>
              <a:t>提供南北向交通</a:t>
            </a:r>
          </a:p>
          <a:p>
            <a:pPr marL="282575" indent="-282575" defTabSz="914400" eaLnBrk="0" hangingPunct="0">
              <a:lnSpc>
                <a:spcPct val="120000"/>
              </a:lnSpc>
              <a:spcBef>
                <a:spcPts val="500"/>
              </a:spcBef>
              <a:buClr>
                <a:schemeClr val="tx1"/>
              </a:buClr>
              <a:buSzPct val="80000"/>
              <a:buFont typeface="Wingdings" pitchFamily="2" charset="2"/>
              <a:buChar char="§"/>
              <a:defRPr/>
            </a:pPr>
            <a:r>
              <a:rPr lang="en-US" altLang="zh-CN" sz="2200" b="1">
                <a:latin typeface="Arial" pitchFamily="34" charset="0"/>
                <a:ea typeface="黑体" pitchFamily="2" charset="-122"/>
                <a:sym typeface="Arial" pitchFamily="34" charset="0"/>
              </a:rPr>
              <a:t>US 50 </a:t>
            </a:r>
            <a:r>
              <a:rPr lang="zh-CN" altLang="en-US" sz="2200" b="1">
                <a:latin typeface="Arial" pitchFamily="34" charset="0"/>
                <a:ea typeface="黑体" pitchFamily="2" charset="-122"/>
                <a:sym typeface="Arial" pitchFamily="34" charset="0"/>
              </a:rPr>
              <a:t>公路</a:t>
            </a:r>
            <a:r>
              <a:rPr lang="zh-CN" altLang="en-US" sz="2200">
                <a:latin typeface="Arial" pitchFamily="34" charset="0"/>
                <a:ea typeface="黑体" pitchFamily="2" charset="-122"/>
                <a:sym typeface="Arial" pitchFamily="34" charset="0"/>
              </a:rPr>
              <a:t> </a:t>
            </a:r>
            <a:r>
              <a:rPr lang="en-US" altLang="zh-CN" sz="2200">
                <a:latin typeface="Arial" pitchFamily="34" charset="0"/>
                <a:ea typeface="黑体" pitchFamily="2" charset="-122"/>
                <a:sym typeface="Arial" pitchFamily="34" charset="0"/>
              </a:rPr>
              <a:t>– </a:t>
            </a:r>
            <a:r>
              <a:rPr lang="zh-CN" altLang="en-US" sz="2200">
                <a:latin typeface="Arial" pitchFamily="34" charset="0"/>
                <a:ea typeface="黑体" pitchFamily="2" charset="-122"/>
                <a:sym typeface="Arial" pitchFamily="34" charset="0"/>
              </a:rPr>
              <a:t>与 </a:t>
            </a:r>
            <a:r>
              <a:rPr lang="en-US" altLang="zh-CN" sz="2200">
                <a:latin typeface="Arial" pitchFamily="34" charset="0"/>
                <a:ea typeface="黑体" pitchFamily="2" charset="-122"/>
                <a:sym typeface="Arial" pitchFamily="34" charset="0"/>
              </a:rPr>
              <a:t>US 395 </a:t>
            </a:r>
            <a:r>
              <a:rPr lang="zh-CN" altLang="en-US" sz="2200">
                <a:latin typeface="Arial" pitchFamily="34" charset="0"/>
                <a:ea typeface="黑体" pitchFamily="2" charset="-122"/>
                <a:sym typeface="Arial" pitchFamily="34" charset="0"/>
              </a:rPr>
              <a:t>公路相连</a:t>
            </a:r>
          </a:p>
          <a:p>
            <a:pPr marL="282575" indent="-282575" defTabSz="914400" eaLnBrk="0" hangingPunct="0">
              <a:lnSpc>
                <a:spcPct val="120000"/>
              </a:lnSpc>
              <a:spcBef>
                <a:spcPts val="500"/>
              </a:spcBef>
              <a:buClr>
                <a:schemeClr val="tx1"/>
              </a:buClr>
              <a:buSzPct val="80000"/>
              <a:buFont typeface="Wingdings" pitchFamily="2" charset="2"/>
              <a:buChar char="§"/>
              <a:defRPr/>
            </a:pPr>
            <a:r>
              <a:rPr lang="en-US" altLang="zh-CN" sz="2200" b="1">
                <a:latin typeface="Arial" pitchFamily="34" charset="0"/>
                <a:ea typeface="黑体" pitchFamily="2" charset="-122"/>
                <a:sym typeface="Arial" pitchFamily="34" charset="0"/>
              </a:rPr>
              <a:t>US 95 </a:t>
            </a:r>
            <a:r>
              <a:rPr lang="zh-CN" altLang="en-US" sz="2200" b="1">
                <a:latin typeface="Arial" pitchFamily="34" charset="0"/>
                <a:ea typeface="黑体" pitchFamily="2" charset="-122"/>
                <a:sym typeface="Arial" pitchFamily="34" charset="0"/>
              </a:rPr>
              <a:t>公路</a:t>
            </a:r>
            <a:r>
              <a:rPr lang="zh-CN" altLang="en-US" sz="2200">
                <a:latin typeface="Arial" pitchFamily="34" charset="0"/>
                <a:ea typeface="黑体" pitchFamily="2" charset="-122"/>
                <a:sym typeface="Arial" pitchFamily="34" charset="0"/>
              </a:rPr>
              <a:t> </a:t>
            </a:r>
            <a:r>
              <a:rPr lang="en-US" altLang="zh-CN" sz="2200">
                <a:latin typeface="Arial" pitchFamily="34" charset="0"/>
                <a:ea typeface="黑体" pitchFamily="2" charset="-122"/>
                <a:sym typeface="Arial" pitchFamily="34" charset="0"/>
              </a:rPr>
              <a:t>– </a:t>
            </a:r>
            <a:r>
              <a:rPr lang="zh-CN" altLang="en-US" sz="2200">
                <a:latin typeface="Arial" pitchFamily="34" charset="0"/>
                <a:ea typeface="黑体" pitchFamily="2" charset="-122"/>
                <a:sym typeface="Arial" pitchFamily="34" charset="0"/>
              </a:rPr>
              <a:t>与 </a:t>
            </a:r>
            <a:r>
              <a:rPr lang="en-US" altLang="zh-CN" sz="2200">
                <a:latin typeface="Arial" pitchFamily="34" charset="0"/>
                <a:ea typeface="黑体" pitchFamily="2" charset="-122"/>
                <a:sym typeface="Arial" pitchFamily="34" charset="0"/>
              </a:rPr>
              <a:t>I-80 </a:t>
            </a:r>
            <a:r>
              <a:rPr lang="zh-CN" altLang="en-US" sz="2200">
                <a:latin typeface="Arial" pitchFamily="34" charset="0"/>
                <a:ea typeface="黑体" pitchFamily="2" charset="-122"/>
                <a:sym typeface="Arial" pitchFamily="34" charset="0"/>
              </a:rPr>
              <a:t>公路、</a:t>
            </a:r>
            <a:r>
              <a:rPr lang="en-US" altLang="zh-CN" sz="2200">
                <a:latin typeface="Arial" pitchFamily="34" charset="0"/>
                <a:ea typeface="黑体" pitchFamily="2" charset="-122"/>
                <a:sym typeface="Arial" pitchFamily="34" charset="0"/>
              </a:rPr>
              <a:t>US50 </a:t>
            </a:r>
            <a:r>
              <a:rPr lang="zh-CN" altLang="en-US" sz="2200">
                <a:latin typeface="Arial" pitchFamily="34" charset="0"/>
                <a:ea typeface="黑体" pitchFamily="2" charset="-122"/>
                <a:sym typeface="Arial" pitchFamily="34" charset="0"/>
              </a:rPr>
              <a:t>公路和 </a:t>
            </a:r>
            <a:r>
              <a:rPr lang="en-US" altLang="zh-CN" sz="2200">
                <a:latin typeface="Arial" pitchFamily="34" charset="0"/>
                <a:ea typeface="黑体" pitchFamily="2" charset="-122"/>
                <a:sym typeface="Arial" pitchFamily="34" charset="0"/>
              </a:rPr>
              <a:t/>
            </a:r>
            <a:br>
              <a:rPr lang="en-US" altLang="zh-CN" sz="2200">
                <a:latin typeface="Arial" pitchFamily="34" charset="0"/>
                <a:ea typeface="黑体" pitchFamily="2" charset="-122"/>
                <a:sym typeface="Arial" pitchFamily="34" charset="0"/>
              </a:rPr>
            </a:br>
            <a:r>
              <a:rPr lang="en-US" altLang="zh-CN" sz="2200">
                <a:latin typeface="Arial" pitchFamily="34" charset="0"/>
                <a:ea typeface="黑体" pitchFamily="2" charset="-122"/>
                <a:sym typeface="Arial" pitchFamily="34" charset="0"/>
              </a:rPr>
              <a:t>I-15 </a:t>
            </a:r>
            <a:r>
              <a:rPr lang="zh-CN" altLang="en-US" sz="2200">
                <a:latin typeface="Arial" pitchFamily="34" charset="0"/>
                <a:ea typeface="黑体" pitchFamily="2" charset="-122"/>
                <a:sym typeface="Arial" pitchFamily="34" charset="0"/>
              </a:rPr>
              <a:t>公路相连</a:t>
            </a:r>
          </a:p>
          <a:p>
            <a:pPr marL="282575" indent="-282575" defTabSz="914400" eaLnBrk="0" hangingPunct="0">
              <a:lnSpc>
                <a:spcPct val="120000"/>
              </a:lnSpc>
              <a:spcBef>
                <a:spcPts val="500"/>
              </a:spcBef>
              <a:buClr>
                <a:schemeClr val="tx1"/>
              </a:buClr>
              <a:buSzPct val="80000"/>
              <a:buFont typeface="Wingdings" pitchFamily="2" charset="2"/>
              <a:buChar char="§"/>
              <a:defRPr/>
            </a:pPr>
            <a:r>
              <a:rPr lang="zh-CN" altLang="en-US" sz="2200" b="1">
                <a:latin typeface="Arial" pitchFamily="34" charset="0"/>
                <a:ea typeface="黑体" pitchFamily="2" charset="-122"/>
                <a:sym typeface="Arial" pitchFamily="34" charset="0"/>
              </a:rPr>
              <a:t>电子高速公路</a:t>
            </a:r>
            <a:r>
              <a:rPr lang="zh-CN" altLang="en-US" sz="2200">
                <a:latin typeface="Arial" pitchFamily="34" charset="0"/>
                <a:ea typeface="黑体" pitchFamily="2" charset="-122"/>
                <a:sym typeface="Arial" pitchFamily="34" charset="0"/>
              </a:rPr>
              <a:t> </a:t>
            </a:r>
            <a:r>
              <a:rPr lang="en-US" altLang="zh-CN" sz="2200">
                <a:latin typeface="Arial" pitchFamily="34" charset="0"/>
                <a:ea typeface="黑体" pitchFamily="2" charset="-122"/>
                <a:sym typeface="Arial" pitchFamily="34" charset="0"/>
              </a:rPr>
              <a:t>– </a:t>
            </a:r>
            <a:r>
              <a:rPr lang="zh-CN" altLang="en-US" sz="2200">
                <a:latin typeface="Arial" pitchFamily="34" charset="0"/>
                <a:ea typeface="黑体" pitchFamily="2" charset="-122"/>
                <a:sym typeface="Arial" pitchFamily="34" charset="0"/>
              </a:rPr>
              <a:t>沿 </a:t>
            </a:r>
            <a:r>
              <a:rPr lang="en-US" altLang="zh-CN" sz="2200">
                <a:latin typeface="Arial" pitchFamily="34" charset="0"/>
                <a:ea typeface="黑体" pitchFamily="2" charset="-122"/>
                <a:sym typeface="Arial" pitchFamily="34" charset="0"/>
              </a:rPr>
              <a:t>I-80 </a:t>
            </a:r>
            <a:r>
              <a:rPr lang="zh-CN" altLang="en-US" sz="2200">
                <a:latin typeface="Arial" pitchFamily="34" charset="0"/>
                <a:ea typeface="黑体" pitchFamily="2" charset="-122"/>
                <a:sym typeface="Arial" pitchFamily="34" charset="0"/>
              </a:rPr>
              <a:t>布置的现有充电网络，可供电动汽车从旧金山湾区驶往塔霍。内华达州能源公司致力于将这条电子高速公路延伸到里诺。 </a:t>
            </a:r>
          </a:p>
        </p:txBody>
      </p:sp>
      <p:sp>
        <p:nvSpPr>
          <p:cNvPr id="46084" name="Rectangle 6"/>
          <p:cNvSpPr>
            <a:spLocks noChangeArrowheads="1"/>
          </p:cNvSpPr>
          <p:nvPr/>
        </p:nvSpPr>
        <p:spPr bwMode="auto">
          <a:xfrm>
            <a:off x="409575" y="1373188"/>
            <a:ext cx="7194550" cy="457200"/>
          </a:xfrm>
          <a:prstGeom prst="rect">
            <a:avLst/>
          </a:prstGeom>
          <a:noFill/>
          <a:ln w="9525">
            <a:noFill/>
            <a:miter lim="800000"/>
            <a:headEnd/>
            <a:tailEnd/>
          </a:ln>
        </p:spPr>
        <p:txBody>
          <a:bodyPr wrap="none">
            <a:spAutoFit/>
          </a:bodyPr>
          <a:lstStyle/>
          <a:p>
            <a:pPr defTabSz="914400" eaLnBrk="0" hangingPunct="0">
              <a:spcBef>
                <a:spcPts val="500"/>
              </a:spcBef>
              <a:buClr>
                <a:schemeClr val="tx2"/>
              </a:buClr>
              <a:buSzPct val="80000"/>
              <a:buFont typeface="Wingdings" pitchFamily="2" charset="2"/>
              <a:buNone/>
            </a:pPr>
            <a:r>
              <a:rPr lang="zh-CN" altLang="en-US" sz="2400">
                <a:ea typeface="黑体" pitchFamily="49" charset="-122"/>
                <a:sym typeface="Arial" charset="0"/>
              </a:rPr>
              <a:t>内华达占据了重要的战略位置，拥有庞大的交通网络</a:t>
            </a:r>
          </a:p>
        </p:txBody>
      </p:sp>
      <p:sp>
        <p:nvSpPr>
          <p:cNvPr id="2" name="Content Placeholder 7"/>
          <p:cNvSpPr>
            <a:spLocks/>
          </p:cNvSpPr>
          <p:nvPr/>
        </p:nvSpPr>
        <p:spPr bwMode="auto">
          <a:xfrm>
            <a:off x="6353175" y="2135188"/>
            <a:ext cx="6324600" cy="3657600"/>
          </a:xfrm>
          <a:prstGeom prst="rect">
            <a:avLst/>
          </a:prstGeom>
          <a:noFill/>
          <a:ln w="12700">
            <a:noFill/>
            <a:miter lim="800000"/>
            <a:headEnd/>
            <a:tailEnd/>
          </a:ln>
        </p:spPr>
        <p:txBody>
          <a:bodyPr lIns="91430" tIns="45714" rIns="91430" bIns="45714"/>
          <a:lstStyle/>
          <a:p>
            <a:pPr marL="282575" indent="-282575" defTabSz="914400" eaLnBrk="0" hangingPunct="0">
              <a:lnSpc>
                <a:spcPct val="120000"/>
              </a:lnSpc>
              <a:spcBef>
                <a:spcPts val="500"/>
              </a:spcBef>
              <a:buClr>
                <a:schemeClr val="tx1"/>
              </a:buClr>
              <a:buSzPct val="80000"/>
              <a:buFont typeface="Wingdings" pitchFamily="2" charset="2"/>
              <a:buNone/>
              <a:defRPr/>
            </a:pPr>
            <a:r>
              <a:rPr lang="zh-CN" altLang="en-US" sz="2400" b="1" u="sng">
                <a:effectLst>
                  <a:outerShdw blurRad="38100" dist="38100" dir="2700000" algn="tl">
                    <a:srgbClr val="C0C0C0"/>
                  </a:outerShdw>
                </a:effectLst>
                <a:latin typeface="Arial" pitchFamily="34" charset="0"/>
                <a:ea typeface="黑体" pitchFamily="2" charset="-122"/>
                <a:sym typeface="Arial" pitchFamily="34" charset="0"/>
              </a:rPr>
              <a:t>机场：</a:t>
            </a:r>
          </a:p>
          <a:p>
            <a:pPr marL="282575" indent="-282575" defTabSz="914400" eaLnBrk="0" hangingPunct="0">
              <a:lnSpc>
                <a:spcPct val="120000"/>
              </a:lnSpc>
              <a:spcBef>
                <a:spcPts val="500"/>
              </a:spcBef>
              <a:buClr>
                <a:schemeClr val="tx1"/>
              </a:buClr>
              <a:buSzPct val="80000"/>
              <a:buFont typeface="Wingdings" pitchFamily="2" charset="2"/>
              <a:buNone/>
              <a:defRPr/>
            </a:pPr>
            <a:endParaRPr lang="en-US" altLang="zh-CN" sz="800" b="1" u="sng">
              <a:effectLst>
                <a:outerShdw blurRad="38100" dist="38100" dir="2700000" algn="tl">
                  <a:srgbClr val="C0C0C0"/>
                </a:outerShdw>
              </a:effectLst>
              <a:latin typeface="Arial" pitchFamily="34" charset="0"/>
              <a:ea typeface="黑体" pitchFamily="2" charset="-122"/>
              <a:sym typeface="Arial" pitchFamily="34" charset="0"/>
            </a:endParaRPr>
          </a:p>
          <a:p>
            <a:pPr marL="282575" indent="-282575" defTabSz="914400" eaLnBrk="0" hangingPunct="0">
              <a:lnSpc>
                <a:spcPct val="120000"/>
              </a:lnSpc>
              <a:spcBef>
                <a:spcPts val="500"/>
              </a:spcBef>
              <a:buClr>
                <a:schemeClr val="tx1"/>
              </a:buClr>
              <a:buSzPct val="80000"/>
              <a:buFont typeface="Wingdings" pitchFamily="2" charset="2"/>
              <a:buChar char="§"/>
              <a:defRPr/>
            </a:pPr>
            <a:r>
              <a:rPr lang="zh-CN" altLang="en-US" sz="2200" b="1">
                <a:latin typeface="Arial" pitchFamily="34" charset="0"/>
                <a:ea typeface="黑体" pitchFamily="2" charset="-122"/>
              </a:rPr>
              <a:t>麦卡伦国际机场（拉斯维加斯）</a:t>
            </a:r>
          </a:p>
          <a:p>
            <a:pPr marL="566738" lvl="1" indent="-282575" defTabSz="914400" eaLnBrk="0" hangingPunct="0">
              <a:lnSpc>
                <a:spcPct val="120000"/>
              </a:lnSpc>
              <a:spcBef>
                <a:spcPts val="500"/>
              </a:spcBef>
              <a:buClr>
                <a:schemeClr val="tx1"/>
              </a:buClr>
              <a:buSzPct val="80000"/>
              <a:buFont typeface="Wingdings" pitchFamily="2" charset="2"/>
              <a:buNone/>
              <a:defRPr/>
            </a:pPr>
            <a:r>
              <a:rPr lang="zh-CN" altLang="en-US" sz="2200">
                <a:latin typeface="Arial" pitchFamily="34" charset="0"/>
                <a:ea typeface="黑体" pitchFamily="2" charset="-122"/>
              </a:rPr>
              <a:t>北美客流量第 </a:t>
            </a:r>
            <a:r>
              <a:rPr lang="en-US" altLang="zh-CN" sz="2200">
                <a:latin typeface="Arial" pitchFamily="34" charset="0"/>
                <a:ea typeface="黑体" pitchFamily="2" charset="-122"/>
              </a:rPr>
              <a:t>6 </a:t>
            </a:r>
            <a:r>
              <a:rPr lang="zh-CN" altLang="en-US" sz="2200">
                <a:latin typeface="Arial" pitchFamily="34" charset="0"/>
                <a:ea typeface="黑体" pitchFamily="2" charset="-122"/>
              </a:rPr>
              <a:t>大的机场</a:t>
            </a:r>
          </a:p>
          <a:p>
            <a:pPr marL="282575" indent="-282575" defTabSz="914400" eaLnBrk="0" hangingPunct="0">
              <a:lnSpc>
                <a:spcPct val="120000"/>
              </a:lnSpc>
              <a:spcBef>
                <a:spcPts val="500"/>
              </a:spcBef>
              <a:buClr>
                <a:schemeClr val="tx1"/>
              </a:buClr>
              <a:buSzPct val="80000"/>
              <a:buFont typeface="Wingdings" pitchFamily="2" charset="2"/>
              <a:buChar char="§"/>
              <a:defRPr/>
            </a:pPr>
            <a:r>
              <a:rPr lang="zh-CN" altLang="en-US" sz="2200" b="1">
                <a:latin typeface="Arial" pitchFamily="34" charset="0"/>
                <a:ea typeface="黑体" pitchFamily="2" charset="-122"/>
                <a:sym typeface="Arial" pitchFamily="34" charset="0"/>
              </a:rPr>
              <a:t>里诺</a:t>
            </a:r>
            <a:r>
              <a:rPr lang="en-US" altLang="zh-CN" sz="2200" b="1">
                <a:latin typeface="Arial" pitchFamily="34" charset="0"/>
                <a:ea typeface="黑体" pitchFamily="2" charset="-122"/>
                <a:sym typeface="Arial" pitchFamily="34" charset="0"/>
              </a:rPr>
              <a:t>-</a:t>
            </a:r>
            <a:r>
              <a:rPr lang="zh-CN" altLang="en-US" sz="2200" b="1">
                <a:latin typeface="Arial" pitchFamily="34" charset="0"/>
                <a:ea typeface="黑体" pitchFamily="2" charset="-122"/>
                <a:sym typeface="Arial" pitchFamily="34" charset="0"/>
              </a:rPr>
              <a:t>塔霍国际机场</a:t>
            </a:r>
          </a:p>
          <a:p>
            <a:pPr marL="566738" lvl="1" indent="-282575" defTabSz="914400" eaLnBrk="0" hangingPunct="0">
              <a:lnSpc>
                <a:spcPct val="120000"/>
              </a:lnSpc>
              <a:spcBef>
                <a:spcPts val="500"/>
              </a:spcBef>
              <a:buClr>
                <a:schemeClr val="tx1"/>
              </a:buClr>
              <a:buSzPct val="80000"/>
              <a:buFont typeface="Wingdings" pitchFamily="2" charset="2"/>
              <a:buNone/>
              <a:defRPr/>
            </a:pPr>
            <a:r>
              <a:rPr lang="zh-CN" altLang="en-US" sz="2400">
                <a:latin typeface="Arial" pitchFamily="34" charset="0"/>
                <a:ea typeface="黑体" pitchFamily="2" charset="-122"/>
                <a:sym typeface="Arial" pitchFamily="34" charset="0"/>
              </a:rPr>
              <a:t>该机场位于旧金山与洛杉矶各大港口之间的战略位置，是所有加州湾区机场的</a:t>
            </a:r>
            <a:r>
              <a:rPr lang="zh-CN" altLang="en-US" sz="2200">
                <a:latin typeface="Arial" pitchFamily="34" charset="0"/>
                <a:ea typeface="黑体" pitchFamily="2" charset="-122"/>
                <a:sym typeface="Arial" pitchFamily="34" charset="0"/>
              </a:rPr>
              <a:t>官方备降机场。</a:t>
            </a:r>
          </a:p>
          <a:p>
            <a:pPr marL="566738" lvl="1" indent="-282575" defTabSz="914400" eaLnBrk="0" hangingPunct="0">
              <a:lnSpc>
                <a:spcPct val="120000"/>
              </a:lnSpc>
              <a:spcBef>
                <a:spcPts val="500"/>
              </a:spcBef>
              <a:buClr>
                <a:schemeClr val="tx1"/>
              </a:buClr>
              <a:buSzPct val="80000"/>
              <a:buFont typeface="Wingdings" pitchFamily="2" charset="2"/>
              <a:buNone/>
              <a:defRPr/>
            </a:pPr>
            <a:endParaRPr lang="en-US" altLang="zh-CN" sz="800">
              <a:latin typeface="Arial" pitchFamily="34" charset="0"/>
              <a:ea typeface="黑体" pitchFamily="2" charset="-122"/>
              <a:sym typeface="Arial" pitchFamily="34" charset="0"/>
            </a:endParaRPr>
          </a:p>
        </p:txBody>
      </p:sp>
      <p:sp>
        <p:nvSpPr>
          <p:cNvPr id="3" name="Content Placeholder 7"/>
          <p:cNvSpPr>
            <a:spLocks/>
          </p:cNvSpPr>
          <p:nvPr/>
        </p:nvSpPr>
        <p:spPr bwMode="auto">
          <a:xfrm>
            <a:off x="6353175" y="5945188"/>
            <a:ext cx="6248400" cy="2057400"/>
          </a:xfrm>
          <a:prstGeom prst="rect">
            <a:avLst/>
          </a:prstGeom>
          <a:noFill/>
          <a:ln w="12700">
            <a:noFill/>
            <a:miter lim="800000"/>
            <a:headEnd/>
            <a:tailEnd/>
          </a:ln>
        </p:spPr>
        <p:txBody>
          <a:bodyPr lIns="91430" tIns="45714" rIns="91430" bIns="45714"/>
          <a:lstStyle/>
          <a:p>
            <a:pPr marL="282575" indent="-282575" defTabSz="914400" eaLnBrk="0" hangingPunct="0">
              <a:lnSpc>
                <a:spcPct val="120000"/>
              </a:lnSpc>
              <a:spcBef>
                <a:spcPts val="500"/>
              </a:spcBef>
              <a:buClr>
                <a:schemeClr val="tx1"/>
              </a:buClr>
              <a:buSzPct val="80000"/>
              <a:buFont typeface="Wingdings" pitchFamily="2" charset="2"/>
              <a:buNone/>
              <a:defRPr/>
            </a:pPr>
            <a:r>
              <a:rPr lang="zh-CN" altLang="en-US" sz="2400" b="1" u="sng">
                <a:effectLst>
                  <a:outerShdw blurRad="38100" dist="38100" dir="2700000" algn="tl">
                    <a:srgbClr val="C0C0C0"/>
                  </a:outerShdw>
                </a:effectLst>
                <a:latin typeface="Arial" pitchFamily="34" charset="0"/>
                <a:ea typeface="黑体" pitchFamily="2" charset="-122"/>
                <a:sym typeface="Arial" pitchFamily="34" charset="0"/>
              </a:rPr>
              <a:t>铁路：</a:t>
            </a:r>
          </a:p>
          <a:p>
            <a:pPr marL="282575" indent="-282575" defTabSz="914400" eaLnBrk="0" hangingPunct="0">
              <a:lnSpc>
                <a:spcPct val="120000"/>
              </a:lnSpc>
              <a:spcBef>
                <a:spcPts val="500"/>
              </a:spcBef>
              <a:buClr>
                <a:schemeClr val="tx1"/>
              </a:buClr>
              <a:buSzPct val="80000"/>
              <a:buFont typeface="Wingdings" pitchFamily="2" charset="2"/>
              <a:buNone/>
              <a:defRPr/>
            </a:pPr>
            <a:endParaRPr lang="en-US" altLang="zh-CN" sz="800" b="1" u="sng">
              <a:effectLst>
                <a:outerShdw blurRad="38100" dist="38100" dir="2700000" algn="tl">
                  <a:srgbClr val="C0C0C0"/>
                </a:outerShdw>
              </a:effectLst>
              <a:latin typeface="Arial" pitchFamily="34" charset="0"/>
              <a:ea typeface="黑体" pitchFamily="2" charset="-122"/>
              <a:sym typeface="Arial" pitchFamily="34" charset="0"/>
            </a:endParaRPr>
          </a:p>
          <a:p>
            <a:pPr marL="282575" indent="-282575" defTabSz="914400" eaLnBrk="0" hangingPunct="0">
              <a:lnSpc>
                <a:spcPct val="120000"/>
              </a:lnSpc>
              <a:spcBef>
                <a:spcPts val="500"/>
              </a:spcBef>
              <a:buClr>
                <a:schemeClr val="tx1"/>
              </a:buClr>
              <a:buSzPct val="80000"/>
              <a:buFont typeface="Wingdings" pitchFamily="2" charset="2"/>
              <a:buChar char="§"/>
              <a:defRPr/>
            </a:pPr>
            <a:r>
              <a:rPr lang="zh-CN" altLang="en-US" sz="2200" b="1">
                <a:latin typeface="Arial" pitchFamily="34" charset="0"/>
                <a:ea typeface="黑体" pitchFamily="2" charset="-122"/>
                <a:sym typeface="Arial" pitchFamily="34" charset="0"/>
              </a:rPr>
              <a:t>横贯大陆的铁路 </a:t>
            </a:r>
            <a:r>
              <a:rPr lang="en-US" altLang="zh-CN" sz="2200">
                <a:latin typeface="Arial" pitchFamily="34" charset="0"/>
                <a:ea typeface="黑体" pitchFamily="2" charset="-122"/>
                <a:sym typeface="Arial" pitchFamily="34" charset="0"/>
              </a:rPr>
              <a:t>– </a:t>
            </a:r>
            <a:r>
              <a:rPr lang="zh-CN" altLang="en-US" sz="2200">
                <a:latin typeface="Arial" pitchFamily="34" charset="0"/>
                <a:ea typeface="黑体" pitchFamily="2" charset="-122"/>
                <a:sym typeface="Arial" pitchFamily="34" charset="0"/>
              </a:rPr>
              <a:t>可以快速到达旧金山湾区的各港口，并提供高效的铁路货运分发方式。</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561975" y="306388"/>
            <a:ext cx="11761788" cy="857250"/>
          </a:xfrm>
        </p:spPr>
        <p:txBody>
          <a:bodyPr/>
          <a:lstStyle/>
          <a:p>
            <a:pPr>
              <a:defRPr/>
            </a:pPr>
            <a:r>
              <a:rPr lang="zh-CN" altLang="en-US" smtClean="0">
                <a:solidFill>
                  <a:srgbClr val="003C7B"/>
                </a:solidFill>
                <a:effectLst>
                  <a:outerShdw blurRad="38100" dist="38100" dir="2700000" algn="tl">
                    <a:srgbClr val="C0C0C0"/>
                  </a:outerShdw>
                </a:effectLst>
                <a:ea typeface="黑体" pitchFamily="2" charset="-122"/>
                <a:sym typeface="Arial" pitchFamily="34" charset="0"/>
              </a:rPr>
              <a:t>基础设施 </a:t>
            </a:r>
            <a:r>
              <a:rPr lang="en-US" altLang="zh-CN" smtClean="0">
                <a:solidFill>
                  <a:srgbClr val="003C7B"/>
                </a:solidFill>
                <a:effectLst>
                  <a:outerShdw blurRad="38100" dist="38100" dir="2700000" algn="tl">
                    <a:srgbClr val="C0C0C0"/>
                  </a:outerShdw>
                </a:effectLst>
                <a:ea typeface="黑体" pitchFamily="2" charset="-122"/>
                <a:sym typeface="Arial" pitchFamily="34" charset="0"/>
              </a:rPr>
              <a:t>– </a:t>
            </a:r>
            <a:r>
              <a:rPr lang="zh-CN" altLang="en-US" smtClean="0">
                <a:solidFill>
                  <a:srgbClr val="003C7B"/>
                </a:solidFill>
                <a:effectLst>
                  <a:outerShdw blurRad="38100" dist="38100" dir="2700000" algn="tl">
                    <a:srgbClr val="C0C0C0"/>
                  </a:outerShdw>
                </a:effectLst>
                <a:ea typeface="黑体" pitchFamily="2" charset="-122"/>
                <a:sym typeface="Arial" pitchFamily="34" charset="0"/>
              </a:rPr>
              <a:t>物流和流通网络：</a:t>
            </a:r>
          </a:p>
        </p:txBody>
      </p:sp>
      <p:sp>
        <p:nvSpPr>
          <p:cNvPr id="48130" name="Rectangle 5"/>
          <p:cNvSpPr>
            <a:spLocks noGrp="1" noChangeArrowheads="1"/>
          </p:cNvSpPr>
          <p:nvPr>
            <p:ph type="body" sz="half" idx="4294967295"/>
          </p:nvPr>
        </p:nvSpPr>
        <p:spPr>
          <a:xfrm>
            <a:off x="714375" y="1220788"/>
            <a:ext cx="11430000" cy="1524000"/>
          </a:xfrm>
        </p:spPr>
        <p:txBody>
          <a:bodyPr/>
          <a:lstStyle/>
          <a:p>
            <a:pPr eaLnBrk="1" hangingPunct="1">
              <a:buClr>
                <a:schemeClr val="tx1"/>
              </a:buClr>
            </a:pPr>
            <a:r>
              <a:rPr lang="zh-CN" altLang="en-US" sz="2500" smtClean="0">
                <a:ea typeface="黑体" pitchFamily="49" charset="-122"/>
              </a:rPr>
              <a:t>物流业提供了完整的交通网络，而国际物流服务可支持主要的业务领域。</a:t>
            </a:r>
          </a:p>
          <a:p>
            <a:pPr eaLnBrk="1" hangingPunct="1">
              <a:buClr>
                <a:schemeClr val="tx1"/>
              </a:buClr>
            </a:pPr>
            <a:endParaRPr lang="zh-CN" altLang="en-US" sz="900" smtClean="0">
              <a:ea typeface="黑体" pitchFamily="49" charset="-122"/>
            </a:endParaRPr>
          </a:p>
          <a:p>
            <a:pPr eaLnBrk="1" hangingPunct="1">
              <a:buClr>
                <a:schemeClr val="tx1"/>
              </a:buClr>
            </a:pPr>
            <a:r>
              <a:rPr lang="zh-CN" altLang="en-US" sz="2500" smtClean="0">
                <a:ea typeface="黑体" pitchFamily="49" charset="-122"/>
              </a:rPr>
              <a:t>在内华达有 </a:t>
            </a:r>
            <a:r>
              <a:rPr lang="en-US" altLang="zh-CN" sz="2500" smtClean="0">
                <a:ea typeface="黑体" pitchFamily="49" charset="-122"/>
              </a:rPr>
              <a:t>50 </a:t>
            </a:r>
            <a:r>
              <a:rPr lang="zh-CN" altLang="en-US" sz="2500" smtClean="0">
                <a:ea typeface="黑体" pitchFamily="49" charset="-122"/>
              </a:rPr>
              <a:t>多家运营商提供横贯大陆的快速货运和长途运输服务，范围覆盖一到两天汽车货运范围内的各大市场：</a:t>
            </a:r>
            <a:endParaRPr lang="zh-CN" altLang="en-US" sz="2500" i="1" smtClean="0">
              <a:ea typeface="黑体" pitchFamily="49" charset="-122"/>
            </a:endParaRPr>
          </a:p>
        </p:txBody>
      </p:sp>
      <p:graphicFrame>
        <p:nvGraphicFramePr>
          <p:cNvPr id="99408" name="Group 80"/>
          <p:cNvGraphicFramePr>
            <a:graphicFrameLocks noGrp="1"/>
          </p:cNvGraphicFramePr>
          <p:nvPr/>
        </p:nvGraphicFramePr>
        <p:xfrm>
          <a:off x="8562975" y="2897188"/>
          <a:ext cx="4114800" cy="4237037"/>
        </p:xfrm>
        <a:graphic>
          <a:graphicData uri="http://schemas.openxmlformats.org/drawingml/2006/table">
            <a:tbl>
              <a:tblPr/>
              <a:tblGrid>
                <a:gridCol w="1828800"/>
                <a:gridCol w="1143000"/>
                <a:gridCol w="1143000"/>
              </a:tblGrid>
              <a:tr h="354013">
                <a:tc rowSpan="2">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城市</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里诺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拉斯维加斯</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446088">
                <a:tc vMerge="1">
                  <a:txBody>
                    <a:bodyPr/>
                    <a:lstStyle/>
                    <a:p>
                      <a:endParaRPr lang="en-US"/>
                    </a:p>
                  </a:txBody>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2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高速公路距离（英里）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2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高速公路距离（英里）</a:t>
                      </a:r>
                      <a:endParaRPr kumimoji="0" lang="en-US" altLang="zh-CN" sz="12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333375">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科罗拉多州丹佛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1,044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745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加利福尼亚州洛杉矶</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475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271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亚利桑那州凤凰城</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753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289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俄勒冈州波特兰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586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1,189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加利福尼亚州萨克拉门托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135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562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犹他州盐湖城</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526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423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加利福尼亚州圣迭戈</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575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327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加利福尼亚州旧金山</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231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570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华盛顿州西雅图</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721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en-US" altLang="zh-CN" sz="14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1,261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80" name="Rectangle 207"/>
          <p:cNvSpPr>
            <a:spLocks noChangeArrowheads="1"/>
          </p:cNvSpPr>
          <p:nvPr/>
        </p:nvSpPr>
        <p:spPr bwMode="auto">
          <a:xfrm>
            <a:off x="485775" y="6021388"/>
            <a:ext cx="3733800" cy="2049462"/>
          </a:xfrm>
          <a:prstGeom prst="rect">
            <a:avLst/>
          </a:prstGeom>
          <a:noFill/>
          <a:ln w="9525">
            <a:noFill/>
            <a:miter lim="800000"/>
            <a:headEnd/>
            <a:tailEnd/>
          </a:ln>
        </p:spPr>
        <p:txBody>
          <a:bodyPr>
            <a:spAutoFit/>
          </a:bodyPr>
          <a:lstStyle/>
          <a:p>
            <a:pPr defTabSz="914400">
              <a:lnSpc>
                <a:spcPct val="120000"/>
              </a:lnSpc>
            </a:pPr>
            <a:r>
              <a:rPr lang="zh-CN" altLang="en-US" sz="2000">
                <a:ea typeface="黑体" pitchFamily="49" charset="-122"/>
                <a:sym typeface="Arial" charset="0"/>
              </a:rPr>
              <a:t> </a:t>
            </a:r>
            <a:r>
              <a:rPr lang="zh-CN" altLang="en-US" sz="2000" b="1" u="sng">
                <a:ea typeface="黑体" pitchFamily="49" charset="-122"/>
                <a:sym typeface="Arial" charset="0"/>
              </a:rPr>
              <a:t>拉斯维加斯地区：</a:t>
            </a:r>
          </a:p>
          <a:p>
            <a:pPr defTabSz="914400">
              <a:lnSpc>
                <a:spcPct val="120000"/>
              </a:lnSpc>
            </a:pPr>
            <a:endParaRPr lang="zh-CN" altLang="en-US" sz="800" b="1">
              <a:ea typeface="黑体" pitchFamily="49" charset="-122"/>
              <a:sym typeface="Arial" charset="0"/>
            </a:endParaRPr>
          </a:p>
          <a:p>
            <a:pPr defTabSz="914400">
              <a:lnSpc>
                <a:spcPct val="120000"/>
              </a:lnSpc>
            </a:pPr>
            <a:r>
              <a:rPr lang="zh-CN" altLang="en-US" sz="2000">
                <a:ea typeface="黑体" pitchFamily="49" charset="-122"/>
                <a:sym typeface="Arial" charset="0"/>
              </a:rPr>
              <a:t>拉斯维加斯是 </a:t>
            </a:r>
            <a:r>
              <a:rPr lang="zh-CN" altLang="en-US" sz="2000" b="1" i="1" u="sng">
                <a:solidFill>
                  <a:schemeClr val="accent1"/>
                </a:solidFill>
                <a:ea typeface="黑体" pitchFamily="49" charset="-122"/>
                <a:sym typeface="Arial" charset="0"/>
              </a:rPr>
              <a:t>“净输入方” </a:t>
            </a:r>
            <a:r>
              <a:rPr lang="zh-CN" altLang="en-US" sz="2000">
                <a:ea typeface="黑体" pitchFamily="49" charset="-122"/>
                <a:sym typeface="Arial" charset="0"/>
              </a:rPr>
              <a:t>，即输入货运量大于输出货运量，这使得运往其他城市的货运成本极低。</a:t>
            </a:r>
          </a:p>
        </p:txBody>
      </p:sp>
      <p:sp>
        <p:nvSpPr>
          <p:cNvPr id="48181" name="Rectangle 208"/>
          <p:cNvSpPr>
            <a:spLocks noChangeArrowheads="1"/>
          </p:cNvSpPr>
          <p:nvPr/>
        </p:nvSpPr>
        <p:spPr bwMode="auto">
          <a:xfrm>
            <a:off x="638175" y="2744788"/>
            <a:ext cx="3352800" cy="2419350"/>
          </a:xfrm>
          <a:prstGeom prst="rect">
            <a:avLst/>
          </a:prstGeom>
          <a:noFill/>
          <a:ln w="9525">
            <a:noFill/>
            <a:miter lim="800000"/>
            <a:headEnd/>
            <a:tailEnd/>
          </a:ln>
        </p:spPr>
        <p:txBody>
          <a:bodyPr>
            <a:spAutoFit/>
          </a:bodyPr>
          <a:lstStyle/>
          <a:p>
            <a:pPr defTabSz="914400">
              <a:lnSpc>
                <a:spcPct val="120000"/>
              </a:lnSpc>
            </a:pPr>
            <a:r>
              <a:rPr lang="zh-CN" altLang="en-US" sz="2000" b="1" u="sng">
                <a:ea typeface="黑体" pitchFamily="49" charset="-122"/>
                <a:sym typeface="Arial" charset="0"/>
              </a:rPr>
              <a:t>里诺地区：</a:t>
            </a:r>
          </a:p>
          <a:p>
            <a:pPr defTabSz="914400">
              <a:lnSpc>
                <a:spcPct val="120000"/>
              </a:lnSpc>
            </a:pPr>
            <a:endParaRPr lang="zh-CN" altLang="en-US" sz="800" b="1" u="sng">
              <a:ea typeface="黑体" pitchFamily="49" charset="-122"/>
              <a:sym typeface="Arial" charset="0"/>
            </a:endParaRPr>
          </a:p>
          <a:p>
            <a:pPr defTabSz="914400">
              <a:lnSpc>
                <a:spcPct val="120000"/>
              </a:lnSpc>
            </a:pPr>
            <a:r>
              <a:rPr lang="zh-CN" altLang="en-US" sz="2000">
                <a:ea typeface="黑体" pitchFamily="49" charset="-122"/>
                <a:sym typeface="Arial" charset="0"/>
              </a:rPr>
              <a:t>物流和流通是里诺</a:t>
            </a:r>
            <a:r>
              <a:rPr lang="en-US" altLang="zh-CN" sz="2000">
                <a:ea typeface="黑体" pitchFamily="49" charset="-122"/>
                <a:sym typeface="Arial" charset="0"/>
              </a:rPr>
              <a:t>-</a:t>
            </a:r>
            <a:r>
              <a:rPr lang="zh-CN" altLang="en-US" sz="2000">
                <a:ea typeface="黑体" pitchFamily="49" charset="-122"/>
                <a:sym typeface="Arial" charset="0"/>
              </a:rPr>
              <a:t>塔霍大经济体的最大行业，并被</a:t>
            </a:r>
            <a:r>
              <a:rPr lang="en-US" altLang="zh-CN" sz="2000">
                <a:ea typeface="黑体" pitchFamily="49" charset="-122"/>
                <a:sym typeface="Arial" charset="0"/>
              </a:rPr>
              <a:t>《</a:t>
            </a:r>
            <a:r>
              <a:rPr lang="zh-CN" altLang="en-US" sz="2000">
                <a:ea typeface="黑体" pitchFamily="49" charset="-122"/>
                <a:sym typeface="Arial" charset="0"/>
              </a:rPr>
              <a:t>扩张管理</a:t>
            </a:r>
            <a:r>
              <a:rPr lang="en-US" altLang="zh-CN" sz="2000">
                <a:ea typeface="黑体" pitchFamily="49" charset="-122"/>
                <a:sym typeface="Arial" charset="0"/>
              </a:rPr>
              <a:t>》</a:t>
            </a:r>
            <a:r>
              <a:rPr lang="zh-CN" altLang="en-US" sz="2000">
                <a:ea typeface="黑体" pitchFamily="49" charset="-122"/>
                <a:sym typeface="Arial" charset="0"/>
              </a:rPr>
              <a:t>和</a:t>
            </a:r>
            <a:r>
              <a:rPr lang="en-US" altLang="zh-CN" sz="2000">
                <a:ea typeface="黑体" pitchFamily="49" charset="-122"/>
                <a:sym typeface="Arial" charset="0"/>
              </a:rPr>
              <a:t>《</a:t>
            </a:r>
            <a:r>
              <a:rPr lang="zh-CN" altLang="en-US" sz="2000">
                <a:ea typeface="黑体" pitchFamily="49" charset="-122"/>
                <a:sym typeface="Arial" charset="0"/>
              </a:rPr>
              <a:t>今日物流</a:t>
            </a:r>
            <a:r>
              <a:rPr lang="en-US" altLang="zh-CN" sz="2000">
                <a:ea typeface="黑体" pitchFamily="49" charset="-122"/>
                <a:sym typeface="Arial" charset="0"/>
              </a:rPr>
              <a:t>》</a:t>
            </a:r>
            <a:r>
              <a:rPr lang="zh-CN" altLang="en-US" sz="2000">
                <a:ea typeface="黑体" pitchFamily="49" charset="-122"/>
                <a:sym typeface="Arial" charset="0"/>
              </a:rPr>
              <a:t>杂志的“</a:t>
            </a:r>
            <a:r>
              <a:rPr lang="en-US" altLang="zh-CN" sz="2000">
                <a:ea typeface="黑体" pitchFamily="49" charset="-122"/>
                <a:sym typeface="Arial" charset="0"/>
              </a:rPr>
              <a:t>2006 </a:t>
            </a:r>
            <a:r>
              <a:rPr lang="zh-CN" altLang="en-US" sz="2000">
                <a:ea typeface="黑体" pitchFamily="49" charset="-122"/>
                <a:sym typeface="Arial" charset="0"/>
              </a:rPr>
              <a:t>物流份额”评为 </a:t>
            </a:r>
            <a:r>
              <a:rPr lang="zh-CN" altLang="en-US" sz="2000" b="1" i="1" u="sng">
                <a:solidFill>
                  <a:schemeClr val="accent1"/>
                </a:solidFill>
                <a:ea typeface="黑体" pitchFamily="49" charset="-122"/>
                <a:sym typeface="Arial" charset="0"/>
              </a:rPr>
              <a:t>“</a:t>
            </a:r>
            <a:r>
              <a:rPr lang="en-US" altLang="zh-CN" sz="2000" b="1" i="1" u="sng">
                <a:solidFill>
                  <a:schemeClr val="accent1"/>
                </a:solidFill>
                <a:ea typeface="黑体" pitchFamily="49" charset="-122"/>
                <a:sym typeface="Arial" charset="0"/>
              </a:rPr>
              <a:t>4 </a:t>
            </a:r>
            <a:r>
              <a:rPr lang="zh-CN" altLang="en-US" sz="2000" b="1" i="1" u="sng">
                <a:solidFill>
                  <a:schemeClr val="accent1"/>
                </a:solidFill>
                <a:ea typeface="黑体" pitchFamily="49" charset="-122"/>
                <a:sym typeface="Arial" charset="0"/>
              </a:rPr>
              <a:t>星级物流大都市”</a:t>
            </a:r>
            <a:r>
              <a:rPr lang="zh-CN" altLang="en-US" sz="2000">
                <a:ea typeface="黑体" pitchFamily="49" charset="-122"/>
                <a:sym typeface="Arial" charset="0"/>
              </a:rPr>
              <a:t> 。</a:t>
            </a:r>
            <a:endParaRPr lang="zh-CN" altLang="en-US" sz="2000" i="1">
              <a:ea typeface="黑体" pitchFamily="49" charset="-122"/>
              <a:sym typeface="Arial" charset="0"/>
            </a:endParaRPr>
          </a:p>
        </p:txBody>
      </p:sp>
      <p:pic>
        <p:nvPicPr>
          <p:cNvPr id="30782" name="Picture 62"/>
          <p:cNvPicPr>
            <a:picLocks noChangeAspect="1" noChangeArrowheads="1"/>
          </p:cNvPicPr>
          <p:nvPr/>
        </p:nvPicPr>
        <p:blipFill>
          <a:blip r:embed="rId3">
            <a:lum bright="10000"/>
          </a:blip>
          <a:srcRect/>
          <a:stretch>
            <a:fillRect/>
          </a:stretch>
        </p:blipFill>
        <p:spPr bwMode="auto">
          <a:xfrm>
            <a:off x="4219575" y="2897188"/>
            <a:ext cx="4114800" cy="5181600"/>
          </a:xfrm>
          <a:prstGeom prst="rect">
            <a:avLst/>
          </a:prstGeom>
          <a:ln>
            <a:noFill/>
          </a:ln>
          <a:effectLst>
            <a:outerShdw blurRad="292100" dist="139700" dir="2700000" algn="tl" rotWithShape="0">
              <a:srgbClr val="333333">
                <a:alpha val="65000"/>
              </a:srgbClr>
            </a:outerShdw>
          </a:effectLst>
        </p:spPr>
      </p:pic>
      <p:sp>
        <p:nvSpPr>
          <p:cNvPr id="15" name="7-Point Star 14"/>
          <p:cNvSpPr/>
          <p:nvPr/>
        </p:nvSpPr>
        <p:spPr bwMode="auto">
          <a:xfrm>
            <a:off x="5210175" y="5792788"/>
            <a:ext cx="152400" cy="152400"/>
          </a:xfrm>
          <a:prstGeom prst="star7">
            <a:avLst/>
          </a:prstGeom>
          <a:solidFill>
            <a:srgbClr val="FF0000"/>
          </a:solidFill>
          <a:ln w="25400" cap="flat" cmpd="sng" algn="ctr">
            <a:solidFill>
              <a:schemeClr val="tx1"/>
            </a:solidFill>
            <a:prstDash val="solid"/>
            <a:round/>
            <a:headEnd type="none" w="med" len="med"/>
            <a:tailEnd type="none" w="med" len="med"/>
          </a:ln>
          <a:effectLst/>
        </p:spPr>
        <p:txBody>
          <a:bodyPr/>
          <a:lstStyle/>
          <a:p>
            <a:pPr algn="ctr" defTabSz="914400">
              <a:defRPr/>
            </a:pPr>
            <a:endParaRPr lang="zh-CN" altLang="en-US" sz="3200">
              <a:solidFill>
                <a:srgbClr val="000000"/>
              </a:solidFill>
              <a:latin typeface="Arial" pitchFamily="34" charset="0"/>
              <a:ea typeface="黑体" pitchFamily="2" charset="-122"/>
              <a:sym typeface="Gill Sans"/>
            </a:endParaRPr>
          </a:p>
        </p:txBody>
      </p:sp>
      <p:sp>
        <p:nvSpPr>
          <p:cNvPr id="16" name="7-Point Star 15"/>
          <p:cNvSpPr/>
          <p:nvPr/>
        </p:nvSpPr>
        <p:spPr bwMode="auto">
          <a:xfrm>
            <a:off x="5819775" y="6707188"/>
            <a:ext cx="152400" cy="152400"/>
          </a:xfrm>
          <a:prstGeom prst="star7">
            <a:avLst/>
          </a:prstGeom>
          <a:solidFill>
            <a:srgbClr val="FF0000"/>
          </a:solidFill>
          <a:ln w="25400" cap="flat" cmpd="sng" algn="ctr">
            <a:solidFill>
              <a:schemeClr val="tx1"/>
            </a:solidFill>
            <a:prstDash val="solid"/>
            <a:round/>
            <a:headEnd type="none" w="med" len="med"/>
            <a:tailEnd type="none" w="med" len="med"/>
          </a:ln>
          <a:effectLst/>
        </p:spPr>
        <p:txBody>
          <a:bodyPr/>
          <a:lstStyle/>
          <a:p>
            <a:pPr algn="ctr" defTabSz="914400">
              <a:defRPr/>
            </a:pPr>
            <a:endParaRPr lang="zh-CN" altLang="en-US" sz="3200">
              <a:solidFill>
                <a:srgbClr val="000000"/>
              </a:solidFill>
              <a:latin typeface="Arial" pitchFamily="34" charset="0"/>
              <a:ea typeface="黑体" pitchFamily="2" charset="-122"/>
              <a:sym typeface="Gill Sans"/>
            </a:endParaRPr>
          </a:p>
        </p:txBody>
      </p:sp>
      <p:sp>
        <p:nvSpPr>
          <p:cNvPr id="48185" name="Oval 16"/>
          <p:cNvSpPr>
            <a:spLocks noChangeArrowheads="1"/>
          </p:cNvSpPr>
          <p:nvPr/>
        </p:nvSpPr>
        <p:spPr bwMode="auto">
          <a:xfrm>
            <a:off x="5362575" y="3811588"/>
            <a:ext cx="914400" cy="304800"/>
          </a:xfrm>
          <a:prstGeom prst="ellipse">
            <a:avLst/>
          </a:prstGeom>
          <a:noFill/>
          <a:ln w="31750" algn="ctr">
            <a:solidFill>
              <a:srgbClr val="FF0000"/>
            </a:solidFill>
            <a:round/>
            <a:headEnd/>
            <a:tailEnd/>
          </a:ln>
        </p:spPr>
        <p:txBody>
          <a:bodyPr/>
          <a:lstStyle/>
          <a:p>
            <a:pPr algn="ctr" defTabSz="914400"/>
            <a:endParaRPr lang="zh-CN" altLang="en-US" sz="3200">
              <a:solidFill>
                <a:srgbClr val="000000"/>
              </a:solidFill>
              <a:ea typeface="黑体" pitchFamily="49" charset="-122"/>
              <a:sym typeface="Gill Sans"/>
            </a:endParaRPr>
          </a:p>
        </p:txBody>
      </p:sp>
      <p:sp>
        <p:nvSpPr>
          <p:cNvPr id="48186" name="Oval 17"/>
          <p:cNvSpPr>
            <a:spLocks noChangeArrowheads="1"/>
          </p:cNvSpPr>
          <p:nvPr/>
        </p:nvSpPr>
        <p:spPr bwMode="auto">
          <a:xfrm>
            <a:off x="4524375" y="4268788"/>
            <a:ext cx="685800" cy="304800"/>
          </a:xfrm>
          <a:prstGeom prst="ellipse">
            <a:avLst/>
          </a:prstGeom>
          <a:noFill/>
          <a:ln w="31750" algn="ctr">
            <a:solidFill>
              <a:srgbClr val="FF0000"/>
            </a:solidFill>
            <a:round/>
            <a:headEnd/>
            <a:tailEnd/>
          </a:ln>
        </p:spPr>
        <p:txBody>
          <a:bodyPr/>
          <a:lstStyle/>
          <a:p>
            <a:pPr algn="ctr" defTabSz="914400"/>
            <a:endParaRPr lang="zh-CN" altLang="en-US" sz="3200">
              <a:solidFill>
                <a:srgbClr val="000000"/>
              </a:solidFill>
              <a:ea typeface="黑体" pitchFamily="49" charset="-122"/>
              <a:sym typeface="Gill Sans"/>
            </a:endParaRPr>
          </a:p>
        </p:txBody>
      </p:sp>
      <p:sp>
        <p:nvSpPr>
          <p:cNvPr id="48187" name="Oval 18"/>
          <p:cNvSpPr>
            <a:spLocks noChangeArrowheads="1"/>
          </p:cNvSpPr>
          <p:nvPr/>
        </p:nvSpPr>
        <p:spPr bwMode="auto">
          <a:xfrm>
            <a:off x="4219575" y="5716588"/>
            <a:ext cx="762000" cy="304800"/>
          </a:xfrm>
          <a:prstGeom prst="ellipse">
            <a:avLst/>
          </a:prstGeom>
          <a:noFill/>
          <a:ln w="31750" algn="ctr">
            <a:solidFill>
              <a:srgbClr val="FF0000"/>
            </a:solidFill>
            <a:round/>
            <a:headEnd/>
            <a:tailEnd/>
          </a:ln>
        </p:spPr>
        <p:txBody>
          <a:bodyPr/>
          <a:lstStyle/>
          <a:p>
            <a:pPr algn="ctr" defTabSz="914400"/>
            <a:endParaRPr lang="zh-CN" altLang="en-US" sz="3200">
              <a:solidFill>
                <a:srgbClr val="000000"/>
              </a:solidFill>
              <a:ea typeface="黑体" pitchFamily="49" charset="-122"/>
              <a:sym typeface="Gill Sans"/>
            </a:endParaRPr>
          </a:p>
        </p:txBody>
      </p:sp>
      <p:sp>
        <p:nvSpPr>
          <p:cNvPr id="48188" name="Oval 19"/>
          <p:cNvSpPr>
            <a:spLocks noChangeArrowheads="1"/>
          </p:cNvSpPr>
          <p:nvPr/>
        </p:nvSpPr>
        <p:spPr bwMode="auto">
          <a:xfrm>
            <a:off x="4143375" y="6021388"/>
            <a:ext cx="1143000" cy="457200"/>
          </a:xfrm>
          <a:prstGeom prst="ellipse">
            <a:avLst/>
          </a:prstGeom>
          <a:noFill/>
          <a:ln w="31750" algn="ctr">
            <a:solidFill>
              <a:srgbClr val="FF0000"/>
            </a:solidFill>
            <a:round/>
            <a:headEnd/>
            <a:tailEnd/>
          </a:ln>
        </p:spPr>
        <p:txBody>
          <a:bodyPr/>
          <a:lstStyle/>
          <a:p>
            <a:pPr algn="ctr" defTabSz="914400"/>
            <a:endParaRPr lang="zh-CN" altLang="en-US" sz="3200">
              <a:solidFill>
                <a:srgbClr val="000000"/>
              </a:solidFill>
              <a:ea typeface="黑体" pitchFamily="49" charset="-122"/>
              <a:sym typeface="Gill Sans"/>
            </a:endParaRPr>
          </a:p>
        </p:txBody>
      </p:sp>
      <p:sp>
        <p:nvSpPr>
          <p:cNvPr id="48189" name="Oval 20"/>
          <p:cNvSpPr>
            <a:spLocks noChangeArrowheads="1"/>
          </p:cNvSpPr>
          <p:nvPr/>
        </p:nvSpPr>
        <p:spPr bwMode="auto">
          <a:xfrm>
            <a:off x="4219575" y="7088188"/>
            <a:ext cx="1143000" cy="228600"/>
          </a:xfrm>
          <a:prstGeom prst="ellipse">
            <a:avLst/>
          </a:prstGeom>
          <a:noFill/>
          <a:ln w="31750" algn="ctr">
            <a:solidFill>
              <a:srgbClr val="FF0000"/>
            </a:solidFill>
            <a:round/>
            <a:headEnd/>
            <a:tailEnd/>
          </a:ln>
        </p:spPr>
        <p:txBody>
          <a:bodyPr/>
          <a:lstStyle/>
          <a:p>
            <a:pPr algn="ctr" defTabSz="914400"/>
            <a:endParaRPr lang="zh-CN" altLang="en-US" sz="3200">
              <a:solidFill>
                <a:srgbClr val="000000"/>
              </a:solidFill>
              <a:ea typeface="黑体" pitchFamily="49" charset="-122"/>
              <a:sym typeface="Gill Sans"/>
            </a:endParaRPr>
          </a:p>
        </p:txBody>
      </p:sp>
      <p:sp>
        <p:nvSpPr>
          <p:cNvPr id="48190" name="Oval 21"/>
          <p:cNvSpPr>
            <a:spLocks noChangeArrowheads="1"/>
          </p:cNvSpPr>
          <p:nvPr/>
        </p:nvSpPr>
        <p:spPr bwMode="auto">
          <a:xfrm>
            <a:off x="6200775" y="7316788"/>
            <a:ext cx="838200" cy="304800"/>
          </a:xfrm>
          <a:prstGeom prst="ellipse">
            <a:avLst/>
          </a:prstGeom>
          <a:noFill/>
          <a:ln w="31750" algn="ctr">
            <a:solidFill>
              <a:srgbClr val="FF0000"/>
            </a:solidFill>
            <a:round/>
            <a:headEnd/>
            <a:tailEnd/>
          </a:ln>
        </p:spPr>
        <p:txBody>
          <a:bodyPr/>
          <a:lstStyle/>
          <a:p>
            <a:pPr algn="ctr" defTabSz="914400"/>
            <a:endParaRPr lang="zh-CN" altLang="en-US" sz="3200">
              <a:solidFill>
                <a:srgbClr val="000000"/>
              </a:solidFill>
              <a:ea typeface="黑体" pitchFamily="49" charset="-122"/>
              <a:sym typeface="Gill Sans"/>
            </a:endParaRPr>
          </a:p>
        </p:txBody>
      </p:sp>
      <p:sp>
        <p:nvSpPr>
          <p:cNvPr id="48191" name="Oval 22"/>
          <p:cNvSpPr>
            <a:spLocks noChangeArrowheads="1"/>
          </p:cNvSpPr>
          <p:nvPr/>
        </p:nvSpPr>
        <p:spPr bwMode="auto">
          <a:xfrm>
            <a:off x="7724775" y="6021388"/>
            <a:ext cx="762000" cy="304800"/>
          </a:xfrm>
          <a:prstGeom prst="ellipse">
            <a:avLst/>
          </a:prstGeom>
          <a:noFill/>
          <a:ln w="31750" algn="ctr">
            <a:solidFill>
              <a:srgbClr val="FF0000"/>
            </a:solidFill>
            <a:round/>
            <a:headEnd/>
            <a:tailEnd/>
          </a:ln>
        </p:spPr>
        <p:txBody>
          <a:bodyPr/>
          <a:lstStyle/>
          <a:p>
            <a:pPr algn="ctr" defTabSz="914400"/>
            <a:endParaRPr lang="zh-CN" altLang="en-US" sz="3200">
              <a:solidFill>
                <a:srgbClr val="000000"/>
              </a:solidFill>
              <a:ea typeface="黑体" pitchFamily="49" charset="-122"/>
              <a:sym typeface="Gill Sans"/>
            </a:endParaRPr>
          </a:p>
        </p:txBody>
      </p:sp>
      <p:sp>
        <p:nvSpPr>
          <p:cNvPr id="48192" name="Oval 23"/>
          <p:cNvSpPr>
            <a:spLocks noChangeArrowheads="1"/>
          </p:cNvSpPr>
          <p:nvPr/>
        </p:nvSpPr>
        <p:spPr bwMode="auto">
          <a:xfrm>
            <a:off x="5819775" y="5716588"/>
            <a:ext cx="990600" cy="304800"/>
          </a:xfrm>
          <a:prstGeom prst="ellipse">
            <a:avLst/>
          </a:prstGeom>
          <a:noFill/>
          <a:ln w="31750" algn="ctr">
            <a:solidFill>
              <a:srgbClr val="FF0000"/>
            </a:solidFill>
            <a:round/>
            <a:headEnd/>
            <a:tailEnd/>
          </a:ln>
        </p:spPr>
        <p:txBody>
          <a:bodyPr/>
          <a:lstStyle/>
          <a:p>
            <a:pPr algn="ctr" defTabSz="914400"/>
            <a:endParaRPr lang="zh-CN" altLang="en-US" sz="3200">
              <a:solidFill>
                <a:srgbClr val="000000"/>
              </a:solidFill>
              <a:ea typeface="黑体" pitchFamily="49" charset="-122"/>
              <a:sym typeface="Gill Sans"/>
            </a:endParaRPr>
          </a:p>
        </p:txBody>
      </p:sp>
      <p:sp>
        <p:nvSpPr>
          <p:cNvPr id="48193" name="Oval 24"/>
          <p:cNvSpPr>
            <a:spLocks noChangeArrowheads="1"/>
          </p:cNvSpPr>
          <p:nvPr/>
        </p:nvSpPr>
        <p:spPr bwMode="auto">
          <a:xfrm>
            <a:off x="4676775" y="7316788"/>
            <a:ext cx="990600" cy="228600"/>
          </a:xfrm>
          <a:prstGeom prst="ellipse">
            <a:avLst/>
          </a:prstGeom>
          <a:noFill/>
          <a:ln w="31750" algn="ctr">
            <a:solidFill>
              <a:srgbClr val="FF0000"/>
            </a:solidFill>
            <a:round/>
            <a:headEnd/>
            <a:tailEnd/>
          </a:ln>
        </p:spPr>
        <p:txBody>
          <a:bodyPr/>
          <a:lstStyle/>
          <a:p>
            <a:pPr algn="ctr" defTabSz="914400"/>
            <a:endParaRPr lang="zh-CN" altLang="en-US" sz="3200">
              <a:solidFill>
                <a:srgbClr val="000000"/>
              </a:solidFill>
              <a:ea typeface="黑体" pitchFamily="49" charset="-122"/>
              <a:sym typeface="Gill Sans"/>
            </a:endParaRPr>
          </a:p>
        </p:txBody>
      </p:sp>
      <p:sp>
        <p:nvSpPr>
          <p:cNvPr id="48194" name="TextBox 25"/>
          <p:cNvSpPr txBox="1">
            <a:spLocks noChangeArrowheads="1"/>
          </p:cNvSpPr>
          <p:nvPr/>
        </p:nvSpPr>
        <p:spPr bwMode="auto">
          <a:xfrm>
            <a:off x="8562975" y="7573963"/>
            <a:ext cx="3962400" cy="581025"/>
          </a:xfrm>
          <a:prstGeom prst="rect">
            <a:avLst/>
          </a:prstGeom>
          <a:noFill/>
          <a:ln w="9525">
            <a:noFill/>
            <a:miter lim="800000"/>
            <a:headEnd/>
            <a:tailEnd/>
          </a:ln>
        </p:spPr>
        <p:txBody>
          <a:bodyPr>
            <a:spAutoFit/>
          </a:bodyPr>
          <a:lstStyle/>
          <a:p>
            <a:pPr algn="ctr"/>
            <a:r>
              <a:rPr lang="zh-CN" altLang="en-US" sz="1600" b="1">
                <a:ea typeface="黑体" pitchFamily="49" charset="-122"/>
              </a:rPr>
              <a:t>从内华达到各大市场的汽车货运服务只需一到两天</a:t>
            </a:r>
          </a:p>
        </p:txBody>
      </p:sp>
      <p:sp>
        <p:nvSpPr>
          <p:cNvPr id="48195" name="AutoShape 71"/>
          <p:cNvSpPr>
            <a:spLocks noChangeArrowheads="1"/>
          </p:cNvSpPr>
          <p:nvPr/>
        </p:nvSpPr>
        <p:spPr bwMode="auto">
          <a:xfrm>
            <a:off x="409575" y="6097588"/>
            <a:ext cx="228600" cy="228600"/>
          </a:xfrm>
          <a:prstGeom prst="star8">
            <a:avLst>
              <a:gd name="adj" fmla="val 38250"/>
            </a:avLst>
          </a:prstGeom>
          <a:solidFill>
            <a:srgbClr val="FF0000"/>
          </a:solidFill>
          <a:ln w="9525">
            <a:solidFill>
              <a:schemeClr val="tx1"/>
            </a:solidFill>
            <a:miter lim="800000"/>
            <a:headEnd/>
            <a:tailEnd/>
          </a:ln>
        </p:spPr>
        <p:txBody>
          <a:bodyPr wrap="none" anchor="ctr"/>
          <a:lstStyle/>
          <a:p>
            <a:endParaRPr lang="zh-CN" altLang="en-US">
              <a:ea typeface="黑体" pitchFamily="49" charset="-122"/>
            </a:endParaRPr>
          </a:p>
        </p:txBody>
      </p:sp>
      <p:sp>
        <p:nvSpPr>
          <p:cNvPr id="48196" name="AutoShape 72"/>
          <p:cNvSpPr>
            <a:spLocks noChangeArrowheads="1"/>
          </p:cNvSpPr>
          <p:nvPr/>
        </p:nvSpPr>
        <p:spPr bwMode="auto">
          <a:xfrm>
            <a:off x="485775" y="2820988"/>
            <a:ext cx="228600" cy="228600"/>
          </a:xfrm>
          <a:prstGeom prst="star8">
            <a:avLst>
              <a:gd name="adj" fmla="val 38250"/>
            </a:avLst>
          </a:prstGeom>
          <a:solidFill>
            <a:srgbClr val="FF0000"/>
          </a:solidFill>
          <a:ln w="9525">
            <a:solidFill>
              <a:schemeClr val="tx1"/>
            </a:solidFill>
            <a:miter lim="800000"/>
            <a:headEnd/>
            <a:tailEnd/>
          </a:ln>
        </p:spPr>
        <p:txBody>
          <a:bodyPr wrap="none" anchor="ctr"/>
          <a:lstStyle/>
          <a:p>
            <a:endParaRPr lang="zh-CN" altLang="en-US">
              <a:ea typeface="黑体" pitchFamily="49" charset="-122"/>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p:cNvPicPr>
            <a:picLocks noChangeAspect="1" noChangeArrowheads="1"/>
          </p:cNvPicPr>
          <p:nvPr/>
        </p:nvPicPr>
        <p:blipFill>
          <a:blip r:embed="rId3" cstate="print"/>
          <a:srcRect/>
          <a:stretch>
            <a:fillRect/>
          </a:stretch>
        </p:blipFill>
        <p:spPr bwMode="auto">
          <a:xfrm>
            <a:off x="257175" y="230187"/>
            <a:ext cx="2209800" cy="1828800"/>
          </a:xfrm>
          <a:prstGeom prst="rect">
            <a:avLst/>
          </a:prstGeom>
          <a:ln>
            <a:noFill/>
          </a:ln>
          <a:effectLst>
            <a:softEdge rad="112500"/>
          </a:effectLst>
        </p:spPr>
      </p:pic>
      <p:sp>
        <p:nvSpPr>
          <p:cNvPr id="50178" name="Rectangle 2"/>
          <p:cNvSpPr>
            <a:spLocks noGrp="1" noChangeArrowheads="1"/>
          </p:cNvSpPr>
          <p:nvPr>
            <p:ph type="title" idx="4294967295"/>
          </p:nvPr>
        </p:nvSpPr>
        <p:spPr>
          <a:xfrm>
            <a:off x="2466975" y="611188"/>
            <a:ext cx="9829800" cy="1085850"/>
          </a:xfrm>
        </p:spPr>
        <p:txBody>
          <a:bodyPr/>
          <a:lstStyle/>
          <a:p>
            <a:r>
              <a:rPr lang="zh-CN" altLang="en-US" sz="3600" smtClean="0">
                <a:solidFill>
                  <a:srgbClr val="003C7B"/>
                </a:solidFill>
                <a:ea typeface="黑体" pitchFamily="49" charset="-122"/>
              </a:rPr>
              <a:t>自然资源和可再生能源</a:t>
            </a:r>
            <a:br>
              <a:rPr lang="zh-CN" altLang="en-US" sz="3600" smtClean="0">
                <a:solidFill>
                  <a:srgbClr val="003C7B"/>
                </a:solidFill>
                <a:ea typeface="黑体" pitchFamily="49" charset="-122"/>
              </a:rPr>
            </a:br>
            <a:r>
              <a:rPr lang="zh-CN" altLang="en-US" sz="3600" smtClean="0">
                <a:solidFill>
                  <a:srgbClr val="003C7B"/>
                </a:solidFill>
                <a:ea typeface="黑体" pitchFamily="49" charset="-122"/>
              </a:rPr>
              <a:t> 内华达的现状：</a:t>
            </a:r>
          </a:p>
        </p:txBody>
      </p:sp>
      <p:sp>
        <p:nvSpPr>
          <p:cNvPr id="50179" name="Text Placeholder 5"/>
          <p:cNvSpPr>
            <a:spLocks noGrp="1"/>
          </p:cNvSpPr>
          <p:nvPr>
            <p:ph type="body" sz="quarter" idx="4294967295"/>
          </p:nvPr>
        </p:nvSpPr>
        <p:spPr>
          <a:xfrm>
            <a:off x="942975" y="1982788"/>
            <a:ext cx="11658600" cy="6324600"/>
          </a:xfrm>
        </p:spPr>
        <p:txBody>
          <a:bodyPr/>
          <a:lstStyle/>
          <a:p>
            <a:pPr marL="0" indent="0">
              <a:lnSpc>
                <a:spcPct val="120000"/>
              </a:lnSpc>
              <a:buFont typeface="Wingdings" pitchFamily="2" charset="2"/>
              <a:buNone/>
            </a:pPr>
            <a:r>
              <a:rPr lang="zh-CN" altLang="en-US" sz="2400" smtClean="0">
                <a:ea typeface="黑体" pitchFamily="49" charset="-122"/>
              </a:rPr>
              <a:t>丰富的洁净能源：太阳能、地热能和风能（美国排名第一的太阳能资源、最大的地热能生产商、用于混合动力汽车电池的锂资源）</a:t>
            </a:r>
          </a:p>
          <a:p>
            <a:pPr marL="0" indent="0">
              <a:lnSpc>
                <a:spcPct val="120000"/>
              </a:lnSpc>
              <a:buFont typeface="Wingdings" pitchFamily="2" charset="2"/>
              <a:buNone/>
            </a:pPr>
            <a:endParaRPr lang="zh-CN" altLang="en-US" sz="1200" smtClean="0">
              <a:ea typeface="黑体" pitchFamily="49" charset="-122"/>
            </a:endParaRPr>
          </a:p>
          <a:p>
            <a:pPr marL="1143000" lvl="2" indent="-228600">
              <a:lnSpc>
                <a:spcPct val="120000"/>
              </a:lnSpc>
              <a:buClr>
                <a:schemeClr val="tx1"/>
              </a:buClr>
            </a:pPr>
            <a:r>
              <a:rPr lang="zh-CN" altLang="en-US" smtClean="0">
                <a:ea typeface="黑体" pitchFamily="49" charset="-122"/>
              </a:rPr>
              <a:t>内华达采用了最激进的</a:t>
            </a:r>
            <a:r>
              <a:rPr lang="zh-CN" altLang="en-US" b="1" i="1" smtClean="0">
                <a:solidFill>
                  <a:schemeClr val="accent1"/>
                </a:solidFill>
                <a:ea typeface="黑体" pitchFamily="49" charset="-122"/>
              </a:rPr>
              <a:t>可再生能源配额标准 </a:t>
            </a:r>
            <a:r>
              <a:rPr lang="en-US" altLang="zh-CN" b="1" i="1" smtClean="0">
                <a:solidFill>
                  <a:schemeClr val="accent1"/>
                </a:solidFill>
                <a:ea typeface="黑体" pitchFamily="49" charset="-122"/>
              </a:rPr>
              <a:t>(RPS)</a:t>
            </a:r>
            <a:r>
              <a:rPr lang="zh-CN" altLang="en-US" smtClean="0">
                <a:ea typeface="黑体" pitchFamily="49" charset="-122"/>
              </a:rPr>
              <a:t>（到 </a:t>
            </a:r>
            <a:r>
              <a:rPr lang="en-US" altLang="zh-CN" smtClean="0">
                <a:ea typeface="黑体" pitchFamily="49" charset="-122"/>
              </a:rPr>
              <a:t>2025 </a:t>
            </a:r>
            <a:r>
              <a:rPr lang="zh-CN" altLang="en-US" smtClean="0">
                <a:ea typeface="黑体" pitchFamily="49" charset="-122"/>
              </a:rPr>
              <a:t>年，将有 </a:t>
            </a:r>
            <a:r>
              <a:rPr lang="en-US" altLang="zh-CN" smtClean="0">
                <a:ea typeface="黑体" pitchFamily="49" charset="-122"/>
              </a:rPr>
              <a:t>25% </a:t>
            </a:r>
            <a:r>
              <a:rPr lang="zh-CN" altLang="en-US" smtClean="0">
                <a:ea typeface="黑体" pitchFamily="49" charset="-122"/>
              </a:rPr>
              <a:t>的公共设施能源来自可再生能源）</a:t>
            </a:r>
          </a:p>
          <a:p>
            <a:pPr marL="1143000" lvl="2" indent="-228600">
              <a:lnSpc>
                <a:spcPct val="120000"/>
              </a:lnSpc>
              <a:buClr>
                <a:schemeClr val="tx1"/>
              </a:buClr>
              <a:buFont typeface="Wingdings" pitchFamily="2" charset="2"/>
              <a:buNone/>
            </a:pPr>
            <a:endParaRPr lang="zh-CN" altLang="en-US" sz="1200" smtClean="0">
              <a:ea typeface="黑体" pitchFamily="49" charset="-122"/>
            </a:endParaRPr>
          </a:p>
          <a:p>
            <a:pPr marL="1143000" lvl="2" indent="-228600">
              <a:lnSpc>
                <a:spcPct val="120000"/>
              </a:lnSpc>
              <a:buClr>
                <a:schemeClr val="tx1"/>
              </a:buClr>
            </a:pPr>
            <a:r>
              <a:rPr lang="zh-CN" altLang="en-US" smtClean="0">
                <a:ea typeface="黑体" pitchFamily="49" charset="-122"/>
              </a:rPr>
              <a:t>战略性位置可生成供区域市场使用所需的可再生能源（内华达还具有向加利福尼亚和亚利桑那输出可再生能源的潜力）</a:t>
            </a:r>
          </a:p>
          <a:p>
            <a:pPr marL="1143000" lvl="2" indent="-228600">
              <a:lnSpc>
                <a:spcPct val="120000"/>
              </a:lnSpc>
              <a:buClr>
                <a:schemeClr val="tx1"/>
              </a:buClr>
              <a:buFont typeface="Wingdings" pitchFamily="2" charset="2"/>
              <a:buNone/>
            </a:pPr>
            <a:endParaRPr lang="zh-CN" altLang="en-US" sz="1200" smtClean="0">
              <a:ea typeface="黑体" pitchFamily="49" charset="-122"/>
            </a:endParaRPr>
          </a:p>
          <a:p>
            <a:pPr marL="1143000" lvl="2" indent="-228600">
              <a:lnSpc>
                <a:spcPct val="120000"/>
              </a:lnSpc>
              <a:buClr>
                <a:schemeClr val="tx1"/>
              </a:buClr>
            </a:pPr>
            <a:r>
              <a:rPr lang="zh-CN" altLang="en-US" smtClean="0">
                <a:ea typeface="黑体" pitchFamily="49" charset="-122"/>
              </a:rPr>
              <a:t>正在开发更稳固的输电系统（内华达州能源公司已经和 </a:t>
            </a:r>
            <a:r>
              <a:rPr lang="en-US" altLang="zh-CN" smtClean="0">
                <a:ea typeface="黑体" pitchFamily="49" charset="-122"/>
              </a:rPr>
              <a:t>LS Power </a:t>
            </a:r>
            <a:r>
              <a:rPr lang="zh-CN" altLang="en-US" smtClean="0">
                <a:ea typeface="黑体" pitchFamily="49" charset="-122"/>
              </a:rPr>
              <a:t>达成协议，将南方和北方的输电系统连接起来）</a:t>
            </a:r>
          </a:p>
          <a:p>
            <a:pPr marL="1143000" lvl="2" indent="-228600">
              <a:lnSpc>
                <a:spcPct val="120000"/>
              </a:lnSpc>
              <a:buClr>
                <a:schemeClr val="tx1"/>
              </a:buClr>
              <a:buFont typeface="Wingdings" pitchFamily="2" charset="2"/>
              <a:buNone/>
            </a:pPr>
            <a:endParaRPr lang="zh-CN" altLang="en-US" sz="1200" smtClean="0">
              <a:ea typeface="黑体" pitchFamily="49" charset="-122"/>
            </a:endParaRPr>
          </a:p>
          <a:p>
            <a:pPr marL="1143000" lvl="2" indent="-228600">
              <a:lnSpc>
                <a:spcPct val="120000"/>
              </a:lnSpc>
              <a:buClr>
                <a:schemeClr val="tx1"/>
              </a:buClr>
            </a:pPr>
            <a:r>
              <a:rPr lang="zh-CN" altLang="en-US" smtClean="0">
                <a:ea typeface="黑体" pitchFamily="49" charset="-122"/>
              </a:rPr>
              <a:t>研发方面的投资在高等教育体系和商业</a:t>
            </a:r>
            <a:r>
              <a:rPr lang="en-US" altLang="zh-CN" smtClean="0">
                <a:ea typeface="黑体" pitchFamily="49" charset="-122"/>
              </a:rPr>
              <a:t>/</a:t>
            </a:r>
            <a:r>
              <a:rPr lang="zh-CN" altLang="en-US" smtClean="0">
                <a:ea typeface="黑体" pitchFamily="49" charset="-122"/>
              </a:rPr>
              <a:t>私营领域之间建立了强有力的协作关系</a:t>
            </a:r>
          </a:p>
        </p:txBody>
      </p:sp>
      <p:sp>
        <p:nvSpPr>
          <p:cNvPr id="50180" name="Rectangle 5"/>
          <p:cNvSpPr>
            <a:spLocks noChangeArrowheads="1"/>
          </p:cNvSpPr>
          <p:nvPr/>
        </p:nvSpPr>
        <p:spPr bwMode="auto">
          <a:xfrm>
            <a:off x="6276975" y="3402013"/>
            <a:ext cx="5638800" cy="3600450"/>
          </a:xfrm>
          <a:prstGeom prst="rect">
            <a:avLst/>
          </a:prstGeom>
          <a:noFill/>
          <a:ln w="9525">
            <a:noFill/>
            <a:miter lim="800000"/>
            <a:headEnd/>
            <a:tailEnd/>
          </a:ln>
        </p:spPr>
        <p:txBody>
          <a:bodyPr lIns="0" tIns="0" rIns="0" bIns="0" anchor="ctr">
            <a:spAutoFit/>
          </a:bodyPr>
          <a:lstStyle/>
          <a:p>
            <a:pPr algn="ctr"/>
            <a:endParaRPr lang="zh-CN" altLang="en-US">
              <a:ea typeface="黑体" pitchFamily="49" charset="-122"/>
            </a:endParaRPr>
          </a:p>
          <a:p>
            <a:pPr algn="ctr"/>
            <a:endParaRPr lang="zh-CN" altLang="en-US">
              <a:ea typeface="黑体" pitchFamily="49" charset="-122"/>
            </a:endParaRPr>
          </a:p>
          <a:p>
            <a:pPr algn="ctr"/>
            <a:endParaRPr lang="zh-CN" altLang="en-US">
              <a:ea typeface="黑体" pitchFamily="49" charset="-122"/>
            </a:endParaRPr>
          </a:p>
          <a:p>
            <a:pPr algn="ctr"/>
            <a:endParaRPr lang="zh-CN" altLang="en-US">
              <a:ea typeface="黑体" pitchFamily="49" charset="-122"/>
            </a:endParaRPr>
          </a:p>
          <a:p>
            <a:pPr algn="ctr"/>
            <a:endParaRPr lang="zh-CN" altLang="en-US">
              <a:ea typeface="黑体" pitchFamily="49" charset="-122"/>
            </a:endParaRPr>
          </a:p>
          <a:p>
            <a:pPr algn="ctr"/>
            <a:endParaRPr lang="zh-CN" altLang="en-US">
              <a:ea typeface="黑体" pitchFamily="49" charset="-122"/>
            </a:endParaRPr>
          </a:p>
          <a:p>
            <a:pPr algn="ctr"/>
            <a:endParaRPr lang="zh-CN" altLang="en-US">
              <a:ea typeface="黑体" pitchFamily="49" charset="-122"/>
            </a:endParaRPr>
          </a:p>
          <a:p>
            <a:pPr algn="ctr"/>
            <a:endParaRPr lang="zh-CN" altLang="en-US">
              <a:ea typeface="黑体" pitchFamily="49" charset="-122"/>
            </a:endParaRPr>
          </a:p>
          <a:p>
            <a:pPr algn="ctr"/>
            <a:r>
              <a:rPr lang="zh-CN" altLang="en-US">
                <a:ea typeface="黑体" pitchFamily="49" charset="-122"/>
              </a:rPr>
              <a:t> </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593725" y="363538"/>
            <a:ext cx="11761788" cy="781050"/>
          </a:xfrm>
        </p:spPr>
        <p:txBody>
          <a:bodyPr/>
          <a:lstStyle/>
          <a:p>
            <a:pPr>
              <a:defRPr/>
            </a:pPr>
            <a:r>
              <a:rPr lang="zh-CN" altLang="en-US" sz="3600" smtClean="0">
                <a:solidFill>
                  <a:schemeClr val="tx2"/>
                </a:solidFill>
                <a:effectLst>
                  <a:outerShdw blurRad="38100" dist="38100" dir="2700000" algn="tl">
                    <a:srgbClr val="C0C0C0"/>
                  </a:outerShdw>
                </a:effectLst>
                <a:ea typeface="黑体" pitchFamily="2" charset="-122"/>
                <a:sym typeface="Arial" pitchFamily="34" charset="0"/>
              </a:rPr>
              <a:t>太阳能资源和蕴藏量：</a:t>
            </a:r>
          </a:p>
        </p:txBody>
      </p:sp>
      <p:pic>
        <p:nvPicPr>
          <p:cNvPr id="34819" name="Picture 9"/>
          <p:cNvPicPr>
            <a:picLocks noChangeAspect="1" noChangeArrowheads="1"/>
          </p:cNvPicPr>
          <p:nvPr/>
        </p:nvPicPr>
        <p:blipFill>
          <a:blip r:embed="rId3" cstate="print"/>
          <a:srcRect/>
          <a:stretch>
            <a:fillRect/>
          </a:stretch>
        </p:blipFill>
        <p:spPr bwMode="auto">
          <a:xfrm>
            <a:off x="1019175" y="1296988"/>
            <a:ext cx="5334000" cy="3402012"/>
          </a:xfrm>
          <a:prstGeom prst="rect">
            <a:avLst/>
          </a:prstGeom>
          <a:ln>
            <a:noFill/>
          </a:ln>
          <a:effectLst>
            <a:softEdge rad="112500"/>
          </a:effectLst>
        </p:spPr>
      </p:pic>
      <p:pic>
        <p:nvPicPr>
          <p:cNvPr id="34820" name="Picture 5"/>
          <p:cNvPicPr>
            <a:picLocks noChangeAspect="1" noChangeArrowheads="1"/>
          </p:cNvPicPr>
          <p:nvPr/>
        </p:nvPicPr>
        <p:blipFill>
          <a:blip r:embed="rId4" cstate="print">
            <a:lum bright="4000"/>
          </a:blip>
          <a:srcRect/>
          <a:stretch>
            <a:fillRect/>
          </a:stretch>
        </p:blipFill>
        <p:spPr bwMode="auto">
          <a:xfrm>
            <a:off x="1019175" y="4805363"/>
            <a:ext cx="5334000" cy="3273425"/>
          </a:xfrm>
          <a:prstGeom prst="rect">
            <a:avLst/>
          </a:prstGeom>
          <a:ln>
            <a:noFill/>
          </a:ln>
          <a:effectLst>
            <a:softEdge rad="112500"/>
          </a:effectLst>
        </p:spPr>
      </p:pic>
      <p:sp>
        <p:nvSpPr>
          <p:cNvPr id="52228" name="Text Placeholder 2"/>
          <p:cNvSpPr txBox="1">
            <a:spLocks/>
          </p:cNvSpPr>
          <p:nvPr/>
        </p:nvSpPr>
        <p:spPr bwMode="auto">
          <a:xfrm>
            <a:off x="6886575" y="1144588"/>
            <a:ext cx="5562600" cy="6477000"/>
          </a:xfrm>
          <a:prstGeom prst="rect">
            <a:avLst/>
          </a:prstGeom>
          <a:noFill/>
          <a:ln w="12700">
            <a:noFill/>
            <a:miter lim="800000"/>
            <a:headEnd/>
            <a:tailEnd/>
          </a:ln>
        </p:spPr>
        <p:txBody>
          <a:bodyPr lIns="0" tIns="0" rIns="0" bIns="0"/>
          <a:lstStyle/>
          <a:p>
            <a:pPr marL="227013" indent="-227013" defTabSz="914400" eaLnBrk="0" hangingPunct="0">
              <a:lnSpc>
                <a:spcPct val="120000"/>
              </a:lnSpc>
              <a:spcBef>
                <a:spcPts val="500"/>
              </a:spcBef>
              <a:buClr>
                <a:schemeClr val="tx1"/>
              </a:buClr>
              <a:buSzPct val="80000"/>
              <a:buFont typeface="Wingdings" pitchFamily="2" charset="2"/>
              <a:buChar char="§"/>
            </a:pPr>
            <a:r>
              <a:rPr lang="zh-CN" altLang="en-US" sz="2400">
                <a:ea typeface="黑体" pitchFamily="49" charset="-122"/>
                <a:sym typeface="Arial" charset="0"/>
              </a:rPr>
              <a:t>内华达每年的平均日照时间达 </a:t>
            </a:r>
            <a:r>
              <a:rPr lang="en-US" altLang="zh-CN" sz="2400">
                <a:ea typeface="黑体" pitchFamily="49" charset="-122"/>
                <a:sym typeface="Arial" charset="0"/>
              </a:rPr>
              <a:t>300 </a:t>
            </a:r>
            <a:r>
              <a:rPr lang="zh-CN" altLang="en-US" sz="2400">
                <a:ea typeface="黑体" pitchFamily="49" charset="-122"/>
                <a:sym typeface="Arial" charset="0"/>
              </a:rPr>
              <a:t>天，在太阳能资源上排名第一。 </a:t>
            </a:r>
          </a:p>
          <a:p>
            <a:pPr marL="227013" indent="-227013" defTabSz="914400" eaLnBrk="0" hangingPunct="0">
              <a:lnSpc>
                <a:spcPct val="120000"/>
              </a:lnSpc>
              <a:spcBef>
                <a:spcPts val="500"/>
              </a:spcBef>
              <a:buClr>
                <a:schemeClr val="tx1"/>
              </a:buClr>
              <a:buSzPct val="80000"/>
              <a:buFont typeface="Wingdings" pitchFamily="2" charset="2"/>
              <a:buChar char="§"/>
            </a:pPr>
            <a:endParaRPr lang="zh-CN" altLang="en-US" sz="1200">
              <a:ea typeface="黑体" pitchFamily="49" charset="-122"/>
              <a:sym typeface="Arial" charset="0"/>
            </a:endParaRPr>
          </a:p>
          <a:p>
            <a:pPr marL="227013" indent="-227013" defTabSz="914400" eaLnBrk="0" hangingPunct="0">
              <a:lnSpc>
                <a:spcPct val="120000"/>
              </a:lnSpc>
              <a:spcBef>
                <a:spcPts val="500"/>
              </a:spcBef>
              <a:buClr>
                <a:schemeClr val="tx1"/>
              </a:buClr>
              <a:buSzPct val="80000"/>
              <a:buFont typeface="Wingdings" pitchFamily="2" charset="2"/>
              <a:buChar char="§"/>
            </a:pPr>
            <a:r>
              <a:rPr lang="zh-CN" altLang="en-US" sz="2400">
                <a:ea typeface="黑体" pitchFamily="49" charset="-122"/>
                <a:sym typeface="Arial" charset="0"/>
              </a:rPr>
              <a:t>这使得内华达成为开发太阳能的绝佳地区，并且是多家大型太阳能发电厂的总部所在地。</a:t>
            </a:r>
          </a:p>
          <a:p>
            <a:pPr marL="227013" indent="-227013" defTabSz="914400" eaLnBrk="0" hangingPunct="0">
              <a:lnSpc>
                <a:spcPct val="120000"/>
              </a:lnSpc>
              <a:spcBef>
                <a:spcPts val="500"/>
              </a:spcBef>
              <a:buClr>
                <a:schemeClr val="tx1"/>
              </a:buClr>
              <a:buSzPct val="80000"/>
              <a:buFont typeface="Wingdings" pitchFamily="2" charset="2"/>
              <a:buNone/>
            </a:pPr>
            <a:endParaRPr lang="zh-CN" altLang="en-US" sz="1200">
              <a:ea typeface="黑体" pitchFamily="49" charset="-122"/>
              <a:sym typeface="Arial" charset="0"/>
            </a:endParaRPr>
          </a:p>
          <a:p>
            <a:pPr marL="227013" indent="-227013" defTabSz="914400" eaLnBrk="0" hangingPunct="0">
              <a:lnSpc>
                <a:spcPct val="120000"/>
              </a:lnSpc>
              <a:spcBef>
                <a:spcPts val="500"/>
              </a:spcBef>
              <a:buClr>
                <a:schemeClr val="tx1"/>
              </a:buClr>
              <a:buSzPct val="80000"/>
              <a:buFont typeface="Wingdings" pitchFamily="2" charset="2"/>
              <a:buChar char="§"/>
            </a:pPr>
            <a:r>
              <a:rPr lang="zh-CN" altLang="en-US" sz="2400">
                <a:ea typeface="黑体" pitchFamily="49" charset="-122"/>
                <a:sym typeface="Arial" charset="0"/>
              </a:rPr>
              <a:t>内华达目前发电量已达 </a:t>
            </a:r>
            <a:r>
              <a:rPr lang="en-US" altLang="zh-CN" sz="2400">
                <a:ea typeface="黑体" pitchFamily="49" charset="-122"/>
                <a:sym typeface="Arial" charset="0"/>
              </a:rPr>
              <a:t>110 MW</a:t>
            </a:r>
            <a:r>
              <a:rPr lang="zh-CN" altLang="en-US" sz="2400">
                <a:ea typeface="黑体" pitchFamily="49" charset="-122"/>
                <a:sym typeface="Arial" charset="0"/>
              </a:rPr>
              <a:t>，容许发电量为 </a:t>
            </a:r>
            <a:r>
              <a:rPr lang="en-US" altLang="zh-CN" sz="2400">
                <a:ea typeface="黑体" pitchFamily="49" charset="-122"/>
                <a:sym typeface="Arial" charset="0"/>
              </a:rPr>
              <a:t>776 MW</a:t>
            </a:r>
            <a:r>
              <a:rPr lang="zh-CN" altLang="en-US" sz="2400">
                <a:ea typeface="黑体" pitchFamily="49" charset="-122"/>
                <a:sym typeface="Arial" charset="0"/>
              </a:rPr>
              <a:t>。</a:t>
            </a:r>
          </a:p>
          <a:p>
            <a:pPr marL="227013" indent="-227013" defTabSz="914400" eaLnBrk="0" hangingPunct="0">
              <a:lnSpc>
                <a:spcPct val="120000"/>
              </a:lnSpc>
              <a:spcBef>
                <a:spcPts val="500"/>
              </a:spcBef>
              <a:buClr>
                <a:schemeClr val="tx1"/>
              </a:buClr>
              <a:buSzPct val="80000"/>
              <a:buFont typeface="Wingdings" pitchFamily="2" charset="2"/>
              <a:buChar char="§"/>
            </a:pPr>
            <a:endParaRPr lang="zh-CN" altLang="en-US" sz="2400">
              <a:ea typeface="黑体" pitchFamily="49" charset="-122"/>
              <a:sym typeface="Arial" charset="0"/>
            </a:endParaRPr>
          </a:p>
          <a:p>
            <a:pPr marL="227013" indent="-227013" defTabSz="914400" eaLnBrk="0" hangingPunct="0">
              <a:lnSpc>
                <a:spcPct val="120000"/>
              </a:lnSpc>
              <a:spcBef>
                <a:spcPts val="500"/>
              </a:spcBef>
              <a:buClr>
                <a:schemeClr val="tx1"/>
              </a:buClr>
              <a:buSzPct val="80000"/>
              <a:buFont typeface="Wingdings" pitchFamily="2" charset="2"/>
              <a:buChar char="§"/>
            </a:pPr>
            <a:r>
              <a:rPr lang="zh-CN" altLang="en-US" sz="2400">
                <a:ea typeface="黑体" pitchFamily="49" charset="-122"/>
                <a:sym typeface="Arial" charset="0"/>
              </a:rPr>
              <a:t>内华达目前拥有 </a:t>
            </a:r>
            <a:r>
              <a:rPr lang="en-US" altLang="zh-CN" sz="2400">
                <a:ea typeface="黑体" pitchFamily="49" charset="-122"/>
                <a:sym typeface="Arial" charset="0"/>
              </a:rPr>
              <a:t>10 </a:t>
            </a:r>
            <a:r>
              <a:rPr lang="zh-CN" altLang="en-US" sz="2400">
                <a:ea typeface="黑体" pitchFamily="49" charset="-122"/>
                <a:sym typeface="Arial" charset="0"/>
              </a:rPr>
              <a:t>个太阳能项目、高度集中的太阳能设备制造商以及满足不断增长的需求的服务网络。</a:t>
            </a:r>
            <a:endParaRPr lang="zh-CN" altLang="en-US" sz="1800">
              <a:ea typeface="黑体" pitchFamily="49" charset="-122"/>
              <a:sym typeface="Arial"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3725" y="363538"/>
            <a:ext cx="11761788" cy="1009650"/>
          </a:xfrm>
        </p:spPr>
        <p:txBody>
          <a:bodyPr/>
          <a:lstStyle/>
          <a:p>
            <a:pPr>
              <a:defRPr/>
            </a:pPr>
            <a:r>
              <a:rPr lang="zh-CN" altLang="en-US" sz="3600" smtClean="0">
                <a:solidFill>
                  <a:schemeClr val="tx2"/>
                </a:solidFill>
                <a:effectLst>
                  <a:outerShdw blurRad="38100" dist="38100" dir="2700000" algn="tl">
                    <a:srgbClr val="C0C0C0"/>
                  </a:outerShdw>
                </a:effectLst>
                <a:ea typeface="黑体" pitchFamily="2" charset="-122"/>
                <a:sym typeface="Arial" pitchFamily="34" charset="0"/>
              </a:rPr>
              <a:t>风力资源和蕴藏量：</a:t>
            </a:r>
          </a:p>
        </p:txBody>
      </p:sp>
      <p:sp>
        <p:nvSpPr>
          <p:cNvPr id="54274" name="Text Placeholder 2"/>
          <p:cNvSpPr>
            <a:spLocks noGrp="1"/>
          </p:cNvSpPr>
          <p:nvPr>
            <p:ph type="body" sz="quarter" idx="4294967295"/>
          </p:nvPr>
        </p:nvSpPr>
        <p:spPr>
          <a:xfrm>
            <a:off x="790575" y="1830388"/>
            <a:ext cx="4876800" cy="5562600"/>
          </a:xfrm>
        </p:spPr>
        <p:txBody>
          <a:bodyPr/>
          <a:lstStyle/>
          <a:p>
            <a:pPr marL="227013" indent="-227013">
              <a:lnSpc>
                <a:spcPct val="120000"/>
              </a:lnSpc>
              <a:buClr>
                <a:schemeClr val="tx1"/>
              </a:buClr>
            </a:pPr>
            <a:r>
              <a:rPr lang="zh-CN" altLang="en-US" sz="2400" smtClean="0">
                <a:ea typeface="黑体" pitchFamily="49" charset="-122"/>
              </a:rPr>
              <a:t>内华达拥有与公用设施规模生产相配套的风力资源</a:t>
            </a:r>
          </a:p>
          <a:p>
            <a:pPr marL="227013" indent="-227013">
              <a:lnSpc>
                <a:spcPct val="120000"/>
              </a:lnSpc>
              <a:buClr>
                <a:schemeClr val="tx1"/>
              </a:buClr>
            </a:pPr>
            <a:endParaRPr lang="zh-CN" altLang="en-US" sz="1200" smtClean="0">
              <a:ea typeface="黑体" pitchFamily="49" charset="-122"/>
            </a:endParaRPr>
          </a:p>
          <a:p>
            <a:pPr marL="227013" indent="-227013">
              <a:lnSpc>
                <a:spcPct val="120000"/>
              </a:lnSpc>
              <a:buClr>
                <a:schemeClr val="tx1"/>
              </a:buClr>
            </a:pPr>
            <a:r>
              <a:rPr lang="zh-CN" altLang="en-US" sz="2400" smtClean="0">
                <a:ea typeface="黑体" pitchFamily="49" charset="-122"/>
              </a:rPr>
              <a:t>风力资源地区的蕴藏量为 </a:t>
            </a:r>
            <a:r>
              <a:rPr lang="en-US" altLang="zh-CN" sz="2400" smtClean="0">
                <a:ea typeface="黑体" pitchFamily="49" charset="-122"/>
              </a:rPr>
              <a:t>5,740 MWh</a:t>
            </a:r>
            <a:r>
              <a:rPr lang="zh-CN" altLang="en-US" sz="2400" smtClean="0">
                <a:ea typeface="黑体" pitchFamily="49" charset="-122"/>
              </a:rPr>
              <a:t>，在全美名列第 </a:t>
            </a:r>
            <a:r>
              <a:rPr lang="en-US" altLang="zh-CN" sz="2400" smtClean="0">
                <a:ea typeface="黑体" pitchFamily="49" charset="-122"/>
              </a:rPr>
              <a:t>21 </a:t>
            </a:r>
            <a:r>
              <a:rPr lang="zh-CN" altLang="en-US" sz="2400" smtClean="0">
                <a:ea typeface="黑体" pitchFamily="49" charset="-122"/>
              </a:rPr>
              <a:t>位。</a:t>
            </a:r>
          </a:p>
          <a:p>
            <a:pPr marL="227013" indent="-227013">
              <a:lnSpc>
                <a:spcPct val="120000"/>
              </a:lnSpc>
              <a:buClr>
                <a:schemeClr val="tx1"/>
              </a:buClr>
            </a:pPr>
            <a:endParaRPr lang="zh-CN" altLang="en-US" sz="1200" smtClean="0">
              <a:ea typeface="黑体" pitchFamily="49" charset="-122"/>
            </a:endParaRPr>
          </a:p>
          <a:p>
            <a:pPr marL="227013" indent="-227013">
              <a:lnSpc>
                <a:spcPct val="120000"/>
              </a:lnSpc>
              <a:buClr>
                <a:schemeClr val="tx1"/>
              </a:buClr>
            </a:pPr>
            <a:r>
              <a:rPr lang="zh-CN" altLang="en-US" sz="2400" smtClean="0">
                <a:ea typeface="黑体" pitchFamily="49" charset="-122"/>
              </a:rPr>
              <a:t>内华达有 </a:t>
            </a:r>
            <a:r>
              <a:rPr lang="en-US" altLang="zh-CN" sz="2400" smtClean="0">
                <a:ea typeface="黑体" pitchFamily="49" charset="-122"/>
              </a:rPr>
              <a:t>2400 </a:t>
            </a:r>
            <a:r>
              <a:rPr lang="zh-CN" altLang="en-US" sz="2400" smtClean="0">
                <a:ea typeface="黑体" pitchFamily="49" charset="-122"/>
              </a:rPr>
              <a:t>万英亩的地区具备 </a:t>
            </a:r>
            <a:r>
              <a:rPr lang="en-US" altLang="zh-CN" sz="2400" smtClean="0">
                <a:ea typeface="黑体" pitchFamily="49" charset="-122"/>
              </a:rPr>
              <a:t>6300 MWh </a:t>
            </a:r>
            <a:r>
              <a:rPr lang="zh-CN" altLang="en-US" sz="2400" smtClean="0">
                <a:ea typeface="黑体" pitchFamily="49" charset="-122"/>
              </a:rPr>
              <a:t>的风力资源蕴藏量，</a:t>
            </a:r>
            <a:r>
              <a:rPr lang="en-US" altLang="zh-CN" sz="2400" smtClean="0">
                <a:ea typeface="黑体" pitchFamily="49" charset="-122"/>
              </a:rPr>
              <a:t/>
            </a:r>
            <a:br>
              <a:rPr lang="en-US" altLang="zh-CN" sz="2400" smtClean="0">
                <a:ea typeface="黑体" pitchFamily="49" charset="-122"/>
              </a:rPr>
            </a:br>
            <a:r>
              <a:rPr lang="zh-CN" altLang="en-US" sz="2400" smtClean="0">
                <a:ea typeface="黑体" pitchFamily="49" charset="-122"/>
              </a:rPr>
              <a:t>且输电线路不超过 </a:t>
            </a:r>
            <a:r>
              <a:rPr lang="en-US" altLang="zh-CN" sz="2400" smtClean="0">
                <a:ea typeface="黑体" pitchFamily="49" charset="-122"/>
              </a:rPr>
              <a:t>10 </a:t>
            </a:r>
            <a:r>
              <a:rPr lang="zh-CN" altLang="en-US" sz="2400" smtClean="0">
                <a:ea typeface="黑体" pitchFamily="49" charset="-122"/>
              </a:rPr>
              <a:t>英里。</a:t>
            </a:r>
          </a:p>
          <a:p>
            <a:pPr marL="227013" indent="-227013">
              <a:lnSpc>
                <a:spcPct val="120000"/>
              </a:lnSpc>
              <a:buClr>
                <a:schemeClr val="tx1"/>
              </a:buClr>
            </a:pPr>
            <a:endParaRPr lang="zh-CN" altLang="en-US" sz="2400" smtClean="0">
              <a:ea typeface="黑体" pitchFamily="49" charset="-122"/>
            </a:endParaRPr>
          </a:p>
          <a:p>
            <a:pPr marL="227013" indent="-227013">
              <a:lnSpc>
                <a:spcPct val="120000"/>
              </a:lnSpc>
            </a:pPr>
            <a:endParaRPr lang="zh-CN" altLang="en-US" sz="2400" smtClean="0">
              <a:ea typeface="黑体" pitchFamily="49" charset="-122"/>
            </a:endParaRPr>
          </a:p>
        </p:txBody>
      </p:sp>
      <p:sp>
        <p:nvSpPr>
          <p:cNvPr id="54275" name="Rectangle 10"/>
          <p:cNvSpPr>
            <a:spLocks noChangeArrowheads="1"/>
          </p:cNvSpPr>
          <p:nvPr/>
        </p:nvSpPr>
        <p:spPr bwMode="auto">
          <a:xfrm>
            <a:off x="0" y="4878388"/>
            <a:ext cx="13011150" cy="492125"/>
          </a:xfrm>
          <a:prstGeom prst="rect">
            <a:avLst/>
          </a:prstGeom>
          <a:noFill/>
          <a:ln w="9525">
            <a:noFill/>
            <a:miter lim="800000"/>
            <a:headEnd/>
            <a:tailEnd/>
          </a:ln>
        </p:spPr>
        <p:txBody>
          <a:bodyPr anchor="ctr">
            <a:spAutoFit/>
          </a:bodyPr>
          <a:lstStyle/>
          <a:p>
            <a:pPr eaLnBrk="0" hangingPunct="0"/>
            <a:endParaRPr lang="zh-CN" altLang="en-US">
              <a:ea typeface="黑体" pitchFamily="49" charset="-122"/>
            </a:endParaRPr>
          </a:p>
        </p:txBody>
      </p:sp>
      <p:pic>
        <p:nvPicPr>
          <p:cNvPr id="35852" name="Picture 12" descr="uswindmap.gif"/>
          <p:cNvPicPr>
            <a:picLocks noChangeAspect="1" noChangeArrowheads="1"/>
          </p:cNvPicPr>
          <p:nvPr/>
        </p:nvPicPr>
        <p:blipFill>
          <a:blip r:embed="rId3" cstate="print"/>
          <a:srcRect/>
          <a:stretch>
            <a:fillRect/>
          </a:stretch>
        </p:blipFill>
        <p:spPr bwMode="auto">
          <a:xfrm>
            <a:off x="5743575" y="1601788"/>
            <a:ext cx="6553200" cy="5486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561975" y="382588"/>
            <a:ext cx="11761788" cy="704850"/>
          </a:xfrm>
        </p:spPr>
        <p:txBody>
          <a:bodyPr/>
          <a:lstStyle/>
          <a:p>
            <a:pPr>
              <a:defRPr/>
            </a:pPr>
            <a:r>
              <a:rPr lang="zh-CN" altLang="en-US" sz="3600" smtClean="0">
                <a:solidFill>
                  <a:schemeClr val="tx2"/>
                </a:solidFill>
                <a:effectLst>
                  <a:outerShdw blurRad="38100" dist="38100" dir="2700000" algn="tl">
                    <a:srgbClr val="C0C0C0"/>
                  </a:outerShdw>
                </a:effectLst>
                <a:ea typeface="黑体" pitchFamily="2" charset="-122"/>
                <a:sym typeface="Arial" pitchFamily="34" charset="0"/>
              </a:rPr>
              <a:t>地热资源和蕴藏量：</a:t>
            </a:r>
          </a:p>
        </p:txBody>
      </p:sp>
      <p:sp>
        <p:nvSpPr>
          <p:cNvPr id="56322" name="Text Placeholder 2"/>
          <p:cNvSpPr>
            <a:spLocks noGrp="1"/>
          </p:cNvSpPr>
          <p:nvPr>
            <p:ph type="body" sz="quarter" idx="4294967295"/>
          </p:nvPr>
        </p:nvSpPr>
        <p:spPr>
          <a:xfrm>
            <a:off x="333375" y="6783388"/>
            <a:ext cx="5838825" cy="1524000"/>
          </a:xfrm>
        </p:spPr>
        <p:txBody>
          <a:bodyPr/>
          <a:lstStyle/>
          <a:p>
            <a:pPr marL="227013" indent="-227013" algn="ctr">
              <a:buFont typeface="Wingdings" pitchFamily="2" charset="2"/>
              <a:buNone/>
            </a:pPr>
            <a:r>
              <a:rPr lang="zh-CN" altLang="en-US" sz="2400" smtClean="0">
                <a:ea typeface="黑体" pitchFamily="49" charset="-122"/>
              </a:rPr>
              <a:t>内华达正在开发的产能排名全美第一</a:t>
            </a:r>
          </a:p>
          <a:p>
            <a:pPr marL="227013" indent="-227013" algn="ctr">
              <a:buFont typeface="Wingdings" pitchFamily="2" charset="2"/>
              <a:buNone/>
            </a:pPr>
            <a:r>
              <a:rPr lang="zh-CN" altLang="en-US" sz="1800" smtClean="0">
                <a:ea typeface="黑体" pitchFamily="49" charset="-122"/>
              </a:rPr>
              <a:t> （</a:t>
            </a:r>
            <a:r>
              <a:rPr lang="en-US" altLang="zh-CN" sz="1800" smtClean="0">
                <a:ea typeface="黑体" pitchFamily="49" charset="-122"/>
              </a:rPr>
              <a:t>86 </a:t>
            </a:r>
            <a:r>
              <a:rPr lang="zh-CN" altLang="en-US" sz="1800" smtClean="0">
                <a:ea typeface="黑体" pitchFamily="49" charset="-122"/>
              </a:rPr>
              <a:t>个项目，产能达 </a:t>
            </a:r>
            <a:r>
              <a:rPr lang="en-US" altLang="zh-CN" sz="1800" smtClean="0">
                <a:ea typeface="黑体" pitchFamily="49" charset="-122"/>
              </a:rPr>
              <a:t>2,120 – 3,686 MW</a:t>
            </a:r>
            <a:r>
              <a:rPr lang="zh-CN" altLang="en-US" sz="1800" smtClean="0">
                <a:ea typeface="黑体" pitchFamily="49" charset="-122"/>
              </a:rPr>
              <a:t>）</a:t>
            </a:r>
          </a:p>
        </p:txBody>
      </p:sp>
      <p:pic>
        <p:nvPicPr>
          <p:cNvPr id="33796" name="Picture 4"/>
          <p:cNvPicPr>
            <a:picLocks noChangeAspect="1" noChangeArrowheads="1"/>
          </p:cNvPicPr>
          <p:nvPr/>
        </p:nvPicPr>
        <p:blipFill>
          <a:blip r:embed="rId3"/>
          <a:srcRect/>
          <a:stretch>
            <a:fillRect/>
          </a:stretch>
        </p:blipFill>
        <p:spPr bwMode="auto">
          <a:xfrm>
            <a:off x="866775" y="1373188"/>
            <a:ext cx="6629400" cy="5203825"/>
          </a:xfrm>
          <a:prstGeom prst="rect">
            <a:avLst/>
          </a:prstGeom>
          <a:ln>
            <a:noFill/>
          </a:ln>
          <a:effectLst>
            <a:outerShdw blurRad="292100" dist="139700" dir="2700000" algn="tl" rotWithShape="0">
              <a:srgbClr val="333333">
                <a:alpha val="65000"/>
              </a:srgbClr>
            </a:outerShdw>
          </a:effectLst>
        </p:spPr>
      </p:pic>
      <p:pic>
        <p:nvPicPr>
          <p:cNvPr id="33797" name="Picture 5"/>
          <p:cNvPicPr>
            <a:picLocks noChangeAspect="1" noChangeArrowheads="1"/>
          </p:cNvPicPr>
          <p:nvPr/>
        </p:nvPicPr>
        <p:blipFill>
          <a:blip r:embed="rId4"/>
          <a:srcRect/>
          <a:stretch>
            <a:fillRect/>
          </a:stretch>
        </p:blipFill>
        <p:spPr bwMode="auto">
          <a:xfrm>
            <a:off x="6505575" y="3582988"/>
            <a:ext cx="5486400" cy="4518025"/>
          </a:xfrm>
          <a:prstGeom prst="rect">
            <a:avLst/>
          </a:prstGeom>
          <a:ln>
            <a:noFill/>
          </a:ln>
          <a:effectLst>
            <a:outerShdw blurRad="292100" dist="139700" dir="2700000" algn="tl" rotWithShape="0">
              <a:srgbClr val="333333">
                <a:alpha val="65000"/>
              </a:srgbClr>
            </a:outerShdw>
          </a:effectLst>
        </p:spPr>
      </p:pic>
      <p:sp>
        <p:nvSpPr>
          <p:cNvPr id="56325" name="Text Placeholder 2"/>
          <p:cNvSpPr txBox="1">
            <a:spLocks/>
          </p:cNvSpPr>
          <p:nvPr/>
        </p:nvSpPr>
        <p:spPr bwMode="auto">
          <a:xfrm>
            <a:off x="7496175" y="1373188"/>
            <a:ext cx="5334000" cy="1981200"/>
          </a:xfrm>
          <a:prstGeom prst="rect">
            <a:avLst/>
          </a:prstGeom>
          <a:noFill/>
          <a:ln w="12700">
            <a:noFill/>
            <a:miter lim="800000"/>
            <a:headEnd/>
            <a:tailEnd/>
          </a:ln>
        </p:spPr>
        <p:txBody>
          <a:bodyPr lIns="0" tIns="0" rIns="0" bIns="0"/>
          <a:lstStyle/>
          <a:p>
            <a:pPr marL="227013" indent="-227013" algn="ctr" defTabSz="914400" eaLnBrk="0" hangingPunct="0">
              <a:spcBef>
                <a:spcPts val="500"/>
              </a:spcBef>
              <a:buClr>
                <a:schemeClr val="tx2"/>
              </a:buClr>
              <a:buSzPct val="80000"/>
              <a:buFont typeface="Wingdings" pitchFamily="2" charset="2"/>
              <a:buNone/>
            </a:pPr>
            <a:r>
              <a:rPr lang="zh-CN" altLang="en-US" sz="2400">
                <a:ea typeface="黑体" pitchFamily="49" charset="-122"/>
                <a:sym typeface="Arial" charset="0"/>
              </a:rPr>
              <a:t> 内华达的人均地热能源产量全美最高 </a:t>
            </a:r>
            <a:r>
              <a:rPr lang="en-US" altLang="zh-CN" sz="2400">
                <a:ea typeface="黑体" pitchFamily="49" charset="-122"/>
                <a:sym typeface="Arial" charset="0"/>
              </a:rPr>
              <a:t/>
            </a:r>
            <a:br>
              <a:rPr lang="en-US" altLang="zh-CN" sz="2400">
                <a:ea typeface="黑体" pitchFamily="49" charset="-122"/>
                <a:sym typeface="Arial" charset="0"/>
              </a:rPr>
            </a:br>
            <a:r>
              <a:rPr lang="zh-CN" altLang="en-US" sz="1600" i="1">
                <a:ea typeface="黑体" pitchFamily="49" charset="-122"/>
                <a:sym typeface="Arial" charset="0"/>
              </a:rPr>
              <a:t>（根据地热能源协会 </a:t>
            </a:r>
            <a:r>
              <a:rPr lang="en-US" altLang="zh-CN" sz="1600" i="1">
                <a:ea typeface="黑体" pitchFamily="49" charset="-122"/>
                <a:sym typeface="Arial" charset="0"/>
              </a:rPr>
              <a:t>2010 </a:t>
            </a:r>
            <a:r>
              <a:rPr lang="zh-CN" altLang="en-US" sz="1600" i="1">
                <a:ea typeface="黑体" pitchFamily="49" charset="-122"/>
                <a:sym typeface="Arial" charset="0"/>
              </a:rPr>
              <a:t>年 </a:t>
            </a:r>
            <a:r>
              <a:rPr lang="en-US" altLang="zh-CN" sz="1600" i="1">
                <a:ea typeface="黑体" pitchFamily="49" charset="-122"/>
                <a:sym typeface="Arial" charset="0"/>
              </a:rPr>
              <a:t>4 </a:t>
            </a:r>
            <a:r>
              <a:rPr lang="zh-CN" altLang="en-US" sz="1600" i="1">
                <a:ea typeface="黑体" pitchFamily="49" charset="-122"/>
                <a:sym typeface="Arial" charset="0"/>
              </a:rPr>
              <a:t>月的数据）</a:t>
            </a:r>
          </a:p>
          <a:p>
            <a:pPr marL="227013" indent="-227013" algn="ctr" defTabSz="914400" eaLnBrk="0" hangingPunct="0">
              <a:spcBef>
                <a:spcPts val="500"/>
              </a:spcBef>
              <a:buClr>
                <a:schemeClr val="tx2"/>
              </a:buClr>
              <a:buSzPct val="80000"/>
              <a:buFont typeface="Wingdings" pitchFamily="2" charset="2"/>
              <a:buNone/>
            </a:pPr>
            <a:r>
              <a:rPr lang="zh-CN" altLang="en-US" sz="1800">
                <a:ea typeface="黑体" pitchFamily="49" charset="-122"/>
                <a:sym typeface="Arial" charset="0"/>
              </a:rPr>
              <a:t>（</a:t>
            </a:r>
            <a:r>
              <a:rPr lang="en-US" altLang="zh-CN" sz="1800">
                <a:ea typeface="黑体" pitchFamily="49" charset="-122"/>
                <a:sym typeface="Arial" charset="0"/>
              </a:rPr>
              <a:t>38 </a:t>
            </a:r>
            <a:r>
              <a:rPr lang="zh-CN" altLang="en-US" sz="1800">
                <a:ea typeface="黑体" pitchFamily="49" charset="-122"/>
                <a:sym typeface="Arial" charset="0"/>
              </a:rPr>
              <a:t>个地热项目）</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5775" y="306388"/>
            <a:ext cx="11761788" cy="609600"/>
          </a:xfrm>
        </p:spPr>
        <p:txBody>
          <a:bodyPr/>
          <a:lstStyle/>
          <a:p>
            <a:pPr>
              <a:defRPr/>
            </a:pPr>
            <a:r>
              <a:rPr lang="zh-CN" altLang="en-US" smtClean="0">
                <a:solidFill>
                  <a:schemeClr val="tx2"/>
                </a:solidFill>
                <a:effectLst>
                  <a:outerShdw blurRad="38100" dist="38100" dir="2700000" algn="tl">
                    <a:srgbClr val="C0C0C0"/>
                  </a:outerShdw>
                </a:effectLst>
                <a:ea typeface="黑体" pitchFamily="2" charset="-122"/>
                <a:sym typeface="Arial" pitchFamily="34" charset="0"/>
              </a:rPr>
              <a:t>锂矿资源：</a:t>
            </a:r>
          </a:p>
        </p:txBody>
      </p:sp>
      <p:sp>
        <p:nvSpPr>
          <p:cNvPr id="58370" name="Text Placeholder 2"/>
          <p:cNvSpPr>
            <a:spLocks noGrp="1"/>
          </p:cNvSpPr>
          <p:nvPr>
            <p:ph type="body" sz="quarter" idx="4294967295"/>
          </p:nvPr>
        </p:nvSpPr>
        <p:spPr>
          <a:xfrm>
            <a:off x="5438775" y="2135188"/>
            <a:ext cx="7162800" cy="6172200"/>
          </a:xfrm>
        </p:spPr>
        <p:txBody>
          <a:bodyPr/>
          <a:lstStyle/>
          <a:p>
            <a:pPr marL="227013" indent="-227013">
              <a:lnSpc>
                <a:spcPct val="120000"/>
              </a:lnSpc>
              <a:buFont typeface="Wingdings" pitchFamily="2" charset="2"/>
              <a:buNone/>
            </a:pPr>
            <a:r>
              <a:rPr lang="zh-CN" altLang="en-US" sz="2000" smtClean="0">
                <a:ea typeface="黑体" pitchFamily="49" charset="-122"/>
              </a:rPr>
              <a:t>目前在北美有一个正在开采的锂矿： </a:t>
            </a:r>
          </a:p>
          <a:p>
            <a:pPr lvl="1">
              <a:lnSpc>
                <a:spcPct val="120000"/>
              </a:lnSpc>
              <a:buClr>
                <a:schemeClr val="tx1"/>
              </a:buClr>
            </a:pPr>
            <a:r>
              <a:rPr lang="en-US" altLang="zh-CN" sz="1800" b="1" smtClean="0">
                <a:ea typeface="黑体" pitchFamily="49" charset="-122"/>
              </a:rPr>
              <a:t>Chemetall Foote Corp.</a:t>
            </a:r>
            <a:r>
              <a:rPr lang="zh-CN" altLang="en-US" sz="1800" smtClean="0">
                <a:ea typeface="黑体" pitchFamily="49" charset="-122"/>
              </a:rPr>
              <a:t>，位于埃斯米拉达郡的银峰， </a:t>
            </a:r>
          </a:p>
          <a:p>
            <a:pPr lvl="2">
              <a:lnSpc>
                <a:spcPct val="120000"/>
              </a:lnSpc>
              <a:buClr>
                <a:schemeClr val="tx1"/>
              </a:buClr>
            </a:pPr>
            <a:r>
              <a:rPr lang="zh-CN" altLang="en-US" sz="1800" smtClean="0">
                <a:ea typeface="黑体" pitchFamily="49" charset="-122"/>
              </a:rPr>
              <a:t>卤水提取工艺</a:t>
            </a:r>
          </a:p>
          <a:p>
            <a:pPr lvl="2">
              <a:lnSpc>
                <a:spcPct val="120000"/>
              </a:lnSpc>
              <a:buClr>
                <a:schemeClr val="tx1"/>
              </a:buClr>
            </a:pPr>
            <a:r>
              <a:rPr lang="zh-CN" altLang="en-US" sz="1800" smtClean="0">
                <a:ea typeface="黑体" pitchFamily="49" charset="-122"/>
              </a:rPr>
              <a:t>目前正在寻求投资，以扩展其现有的经营规模，但没有出售企业的打算</a:t>
            </a:r>
          </a:p>
          <a:p>
            <a:pPr lvl="1">
              <a:lnSpc>
                <a:spcPct val="120000"/>
              </a:lnSpc>
              <a:buClr>
                <a:schemeClr val="tx1"/>
              </a:buClr>
              <a:buFont typeface="Wingdings" pitchFamily="2" charset="2"/>
              <a:buNone/>
            </a:pPr>
            <a:endParaRPr lang="zh-CN" altLang="en-US" sz="800" smtClean="0">
              <a:ea typeface="黑体" pitchFamily="49" charset="-122"/>
            </a:endParaRPr>
          </a:p>
          <a:p>
            <a:pPr marL="227013" indent="-227013">
              <a:lnSpc>
                <a:spcPct val="120000"/>
              </a:lnSpc>
              <a:buClr>
                <a:schemeClr val="tx1"/>
              </a:buClr>
              <a:buFont typeface="Wingdings" pitchFamily="2" charset="2"/>
              <a:buNone/>
            </a:pPr>
            <a:r>
              <a:rPr lang="zh-CN" altLang="en-US" sz="2000" smtClean="0">
                <a:ea typeface="黑体" pitchFamily="49" charset="-122"/>
              </a:rPr>
              <a:t>内华达还有两处锂矿藏，但尚未进行开采：</a:t>
            </a:r>
            <a:endParaRPr lang="zh-CN" altLang="en-US" sz="900" smtClean="0">
              <a:ea typeface="黑体" pitchFamily="49" charset="-122"/>
            </a:endParaRPr>
          </a:p>
          <a:p>
            <a:pPr lvl="1">
              <a:lnSpc>
                <a:spcPct val="120000"/>
              </a:lnSpc>
              <a:buClr>
                <a:schemeClr val="tx1"/>
              </a:buClr>
            </a:pPr>
            <a:r>
              <a:rPr lang="zh-CN" altLang="en-US" sz="1800" b="1" smtClean="0">
                <a:ea typeface="黑体" pitchFamily="49" charset="-122"/>
              </a:rPr>
              <a:t>西部锂业 </a:t>
            </a:r>
            <a:r>
              <a:rPr lang="en-US" altLang="zh-CN" sz="1800" smtClean="0">
                <a:ea typeface="黑体" pitchFamily="49" charset="-122"/>
              </a:rPr>
              <a:t>- </a:t>
            </a:r>
            <a:r>
              <a:rPr lang="zh-CN" altLang="en-US" sz="1800" smtClean="0">
                <a:ea typeface="黑体" pitchFamily="49" charset="-122"/>
              </a:rPr>
              <a:t>一家加拿大公司，但在内华达拥有全资子公司</a:t>
            </a:r>
          </a:p>
          <a:p>
            <a:pPr lvl="2">
              <a:lnSpc>
                <a:spcPct val="120000"/>
              </a:lnSpc>
              <a:buClr>
                <a:schemeClr val="tx1"/>
              </a:buClr>
            </a:pPr>
            <a:r>
              <a:rPr lang="zh-CN" altLang="en-US" sz="1800" smtClean="0">
                <a:ea typeface="黑体" pitchFamily="49" charset="-122"/>
              </a:rPr>
              <a:t>矿藏为一种特殊类型的粘土 </a:t>
            </a:r>
          </a:p>
          <a:p>
            <a:pPr lvl="2">
              <a:lnSpc>
                <a:spcPct val="120000"/>
              </a:lnSpc>
              <a:buClr>
                <a:schemeClr val="tx1"/>
              </a:buClr>
            </a:pPr>
            <a:r>
              <a:rPr lang="zh-CN" altLang="en-US" sz="1800" smtClean="0">
                <a:ea typeface="黑体" pitchFamily="49" charset="-122"/>
              </a:rPr>
              <a:t>矿藏量极大，但需要进行更多的工作才能使锂矿石达到可提取和提纯的状态。 </a:t>
            </a:r>
          </a:p>
          <a:p>
            <a:pPr lvl="2">
              <a:lnSpc>
                <a:spcPct val="120000"/>
              </a:lnSpc>
              <a:buClr>
                <a:schemeClr val="tx1"/>
              </a:buClr>
            </a:pPr>
            <a:r>
              <a:rPr lang="zh-CN" altLang="en-US" sz="1800" smtClean="0">
                <a:ea typeface="黑体" pitchFamily="49" charset="-122"/>
              </a:rPr>
              <a:t>有潜力让投资者正常开采矿藏。</a:t>
            </a:r>
          </a:p>
          <a:p>
            <a:pPr lvl="1">
              <a:lnSpc>
                <a:spcPct val="120000"/>
              </a:lnSpc>
              <a:buClr>
                <a:schemeClr val="tx1"/>
              </a:buClr>
            </a:pPr>
            <a:r>
              <a:rPr lang="zh-CN" altLang="en-US" sz="1800" b="1" smtClean="0">
                <a:ea typeface="黑体" pitchFamily="49" charset="-122"/>
              </a:rPr>
              <a:t>美国锂矿</a:t>
            </a:r>
            <a:r>
              <a:rPr lang="zh-CN" altLang="en-US" sz="1800" smtClean="0">
                <a:ea typeface="黑体" pitchFamily="49" charset="-122"/>
              </a:rPr>
              <a:t>，硼酸盐山项目：</a:t>
            </a:r>
          </a:p>
          <a:p>
            <a:pPr lvl="2">
              <a:lnSpc>
                <a:spcPct val="120000"/>
              </a:lnSpc>
              <a:buClr>
                <a:schemeClr val="tx1"/>
              </a:buClr>
            </a:pPr>
            <a:r>
              <a:rPr lang="zh-CN" altLang="en-US" sz="1800" smtClean="0">
                <a:ea typeface="黑体" pitchFamily="49" charset="-122"/>
              </a:rPr>
              <a:t>与现有的 </a:t>
            </a:r>
            <a:r>
              <a:rPr lang="en-US" altLang="zh-CN" sz="1800" smtClean="0">
                <a:ea typeface="黑体" pitchFamily="49" charset="-122"/>
              </a:rPr>
              <a:t>Chemetall Foote Corp. </a:t>
            </a:r>
            <a:r>
              <a:rPr lang="zh-CN" altLang="en-US" sz="1800" smtClean="0">
                <a:ea typeface="黑体" pitchFamily="49" charset="-122"/>
              </a:rPr>
              <a:t>矿地处同一区域 </a:t>
            </a:r>
          </a:p>
          <a:p>
            <a:pPr lvl="2">
              <a:lnSpc>
                <a:spcPct val="120000"/>
              </a:lnSpc>
              <a:buClr>
                <a:schemeClr val="tx1"/>
              </a:buClr>
            </a:pPr>
            <a:r>
              <a:rPr lang="zh-CN" altLang="en-US" sz="1800" smtClean="0">
                <a:ea typeface="黑体" pitchFamily="49" charset="-122"/>
              </a:rPr>
              <a:t>卤水提取工艺。</a:t>
            </a:r>
          </a:p>
          <a:p>
            <a:pPr lvl="2">
              <a:lnSpc>
                <a:spcPct val="120000"/>
              </a:lnSpc>
              <a:buClr>
                <a:schemeClr val="tx1"/>
              </a:buClr>
            </a:pPr>
            <a:r>
              <a:rPr lang="zh-CN" altLang="en-US" sz="1800" smtClean="0">
                <a:ea typeface="黑体" pitchFamily="49" charset="-122"/>
              </a:rPr>
              <a:t>同样在寻求投资，以便将矿藏投入生产。</a:t>
            </a:r>
          </a:p>
        </p:txBody>
      </p:sp>
      <p:pic>
        <p:nvPicPr>
          <p:cNvPr id="36871" name="Picture 7"/>
          <p:cNvPicPr>
            <a:picLocks noChangeAspect="1" noChangeArrowheads="1"/>
          </p:cNvPicPr>
          <p:nvPr/>
        </p:nvPicPr>
        <p:blipFill>
          <a:blip r:embed="rId3" cstate="print"/>
          <a:srcRect/>
          <a:stretch>
            <a:fillRect/>
          </a:stretch>
        </p:blipFill>
        <p:spPr bwMode="auto">
          <a:xfrm>
            <a:off x="638244" y="2211388"/>
            <a:ext cx="4792479" cy="5562600"/>
          </a:xfrm>
          <a:prstGeom prst="rect">
            <a:avLst/>
          </a:prstGeom>
          <a:ln>
            <a:noFill/>
          </a:ln>
          <a:effectLst>
            <a:softEdge rad="112500"/>
          </a:effectLst>
        </p:spPr>
      </p:pic>
      <p:sp>
        <p:nvSpPr>
          <p:cNvPr id="58372" name="Rectangle 12"/>
          <p:cNvSpPr>
            <a:spLocks noChangeArrowheads="1"/>
          </p:cNvSpPr>
          <p:nvPr/>
        </p:nvSpPr>
        <p:spPr bwMode="auto">
          <a:xfrm>
            <a:off x="485775" y="1098550"/>
            <a:ext cx="12039600" cy="701675"/>
          </a:xfrm>
          <a:prstGeom prst="rect">
            <a:avLst/>
          </a:prstGeom>
          <a:noFill/>
          <a:ln w="9525">
            <a:noFill/>
            <a:miter lim="800000"/>
            <a:headEnd/>
            <a:tailEnd/>
          </a:ln>
        </p:spPr>
        <p:txBody>
          <a:bodyPr anchor="ctr">
            <a:spAutoFit/>
          </a:bodyPr>
          <a:lstStyle/>
          <a:p>
            <a:pPr eaLnBrk="0" hangingPunct="0"/>
            <a:r>
              <a:rPr lang="zh-CN" altLang="en-US" sz="2000">
                <a:ea typeface="黑体" pitchFamily="49" charset="-122"/>
              </a:rPr>
              <a:t>内华达是世界第四大锂产地，仅次于智利、玻利维亚和中国，排在内华达后面的还有澳大利亚和阿根廷。目前，内华达向日本和中国出口锂。</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593725" y="363538"/>
            <a:ext cx="11761788" cy="933450"/>
          </a:xfrm>
        </p:spPr>
        <p:txBody>
          <a:bodyPr/>
          <a:lstStyle/>
          <a:p>
            <a:pPr>
              <a:defRPr/>
            </a:pPr>
            <a:r>
              <a:rPr lang="zh-CN" altLang="en-US" smtClean="0">
                <a:solidFill>
                  <a:srgbClr val="003C7B"/>
                </a:solidFill>
                <a:effectLst>
                  <a:outerShdw blurRad="38100" dist="38100" dir="2700000" algn="tl">
                    <a:srgbClr val="C0C0C0"/>
                  </a:outerShdw>
                </a:effectLst>
                <a:latin typeface="黑体" pitchFamily="2" charset="-122"/>
                <a:ea typeface="黑体" pitchFamily="2" charset="-122"/>
                <a:sym typeface="Arial" pitchFamily="34" charset="0"/>
              </a:rPr>
              <a:t>商业投资选择 </a:t>
            </a:r>
            <a:r>
              <a:rPr lang="en-US" altLang="zh-CN" smtClean="0">
                <a:solidFill>
                  <a:srgbClr val="003C7B"/>
                </a:solidFill>
                <a:effectLst>
                  <a:outerShdw blurRad="38100" dist="38100" dir="2700000" algn="tl">
                    <a:srgbClr val="C0C0C0"/>
                  </a:outerShdw>
                </a:effectLst>
                <a:latin typeface="黑体" pitchFamily="2" charset="-122"/>
                <a:ea typeface="黑体" pitchFamily="2" charset="-122"/>
                <a:sym typeface="Arial" pitchFamily="34" charset="0"/>
              </a:rPr>
              <a:t>– </a:t>
            </a:r>
            <a:r>
              <a:rPr lang="zh-CN" altLang="en-US" smtClean="0">
                <a:solidFill>
                  <a:srgbClr val="003C7B"/>
                </a:solidFill>
                <a:effectLst>
                  <a:outerShdw blurRad="38100" dist="38100" dir="2700000" algn="tl">
                    <a:srgbClr val="C0C0C0"/>
                  </a:outerShdw>
                </a:effectLst>
                <a:latin typeface="黑体" pitchFamily="2" charset="-122"/>
                <a:ea typeface="黑体" pitchFamily="2" charset="-122"/>
                <a:sym typeface="Arial" pitchFamily="34" charset="0"/>
              </a:rPr>
              <a:t>值得考虑的因素：</a:t>
            </a:r>
          </a:p>
        </p:txBody>
      </p:sp>
      <p:sp>
        <p:nvSpPr>
          <p:cNvPr id="23554" name="Rectangle 7"/>
          <p:cNvSpPr>
            <a:spLocks noGrp="1" noChangeArrowheads="1"/>
          </p:cNvSpPr>
          <p:nvPr>
            <p:ph type="body" sz="half" idx="4294967295"/>
          </p:nvPr>
        </p:nvSpPr>
        <p:spPr>
          <a:xfrm>
            <a:off x="866775" y="1601788"/>
            <a:ext cx="6400800" cy="5715000"/>
          </a:xfrm>
        </p:spPr>
        <p:txBody>
          <a:bodyPr/>
          <a:lstStyle/>
          <a:p>
            <a:pPr lvl="1"/>
            <a:r>
              <a:rPr lang="zh-CN" altLang="en-US" sz="2400" smtClean="0">
                <a:latin typeface="黑体" pitchFamily="49" charset="-122"/>
                <a:ea typeface="黑体" pitchFamily="49" charset="-122"/>
              </a:rPr>
              <a:t>金融：</a:t>
            </a:r>
          </a:p>
          <a:p>
            <a:pPr lvl="2"/>
            <a:r>
              <a:rPr lang="zh-CN" altLang="en-US" smtClean="0">
                <a:latin typeface="黑体" pitchFamily="49" charset="-122"/>
                <a:ea typeface="黑体" pitchFamily="49" charset="-122"/>
              </a:rPr>
              <a:t>商业金融系统和税率</a:t>
            </a:r>
          </a:p>
          <a:p>
            <a:pPr lvl="2"/>
            <a:r>
              <a:rPr lang="zh-CN" altLang="en-US" smtClean="0">
                <a:latin typeface="黑体" pitchFamily="49" charset="-122"/>
                <a:ea typeface="黑体" pitchFamily="49" charset="-122"/>
              </a:rPr>
              <a:t>内华达州和地方的鼓励措施</a:t>
            </a:r>
          </a:p>
          <a:p>
            <a:pPr lvl="2"/>
            <a:r>
              <a:rPr lang="zh-CN" altLang="en-US" smtClean="0">
                <a:latin typeface="黑体" pitchFamily="49" charset="-122"/>
                <a:ea typeface="黑体" pitchFamily="49" charset="-122"/>
              </a:rPr>
              <a:t>法律法规体系</a:t>
            </a:r>
          </a:p>
          <a:p>
            <a:pPr lvl="2"/>
            <a:endParaRPr lang="zh-CN" altLang="en-US" sz="800" smtClean="0">
              <a:latin typeface="黑体" pitchFamily="49" charset="-122"/>
              <a:ea typeface="黑体" pitchFamily="49" charset="-122"/>
            </a:endParaRPr>
          </a:p>
          <a:p>
            <a:pPr lvl="1"/>
            <a:r>
              <a:rPr lang="zh-CN" altLang="en-US" sz="2400" smtClean="0">
                <a:latin typeface="黑体" pitchFamily="49" charset="-122"/>
                <a:ea typeface="黑体" pitchFamily="49" charset="-122"/>
              </a:rPr>
              <a:t>地域：</a:t>
            </a:r>
          </a:p>
          <a:p>
            <a:pPr lvl="2"/>
            <a:r>
              <a:rPr lang="zh-CN" altLang="en-US" smtClean="0">
                <a:latin typeface="黑体" pitchFamily="49" charset="-122"/>
                <a:ea typeface="黑体" pitchFamily="49" charset="-122"/>
              </a:rPr>
              <a:t>基础设施（公共设施和交通）</a:t>
            </a:r>
          </a:p>
          <a:p>
            <a:pPr lvl="2"/>
            <a:r>
              <a:rPr lang="zh-CN" altLang="en-US" smtClean="0">
                <a:latin typeface="黑体" pitchFamily="49" charset="-122"/>
                <a:ea typeface="黑体" pitchFamily="49" charset="-122"/>
              </a:rPr>
              <a:t>市场通达性 </a:t>
            </a:r>
          </a:p>
          <a:p>
            <a:pPr lvl="2"/>
            <a:endParaRPr lang="zh-CN" altLang="en-US" sz="800" smtClean="0">
              <a:latin typeface="黑体" pitchFamily="49" charset="-122"/>
              <a:ea typeface="黑体" pitchFamily="49" charset="-122"/>
            </a:endParaRPr>
          </a:p>
          <a:p>
            <a:pPr lvl="1"/>
            <a:r>
              <a:rPr lang="zh-CN" altLang="en-US" sz="2400" smtClean="0">
                <a:latin typeface="黑体" pitchFamily="49" charset="-122"/>
                <a:ea typeface="黑体" pitchFamily="49" charset="-122"/>
              </a:rPr>
              <a:t>劳动力：</a:t>
            </a:r>
          </a:p>
          <a:p>
            <a:pPr lvl="2"/>
            <a:r>
              <a:rPr lang="zh-CN" altLang="en-US" smtClean="0">
                <a:latin typeface="黑体" pitchFamily="49" charset="-122"/>
                <a:ea typeface="黑体" pitchFamily="49" charset="-122"/>
              </a:rPr>
              <a:t>提供各种技术水平的劳动力</a:t>
            </a:r>
          </a:p>
          <a:p>
            <a:pPr lvl="2"/>
            <a:r>
              <a:rPr lang="zh-CN" altLang="en-US" smtClean="0">
                <a:latin typeface="黑体" pitchFamily="49" charset="-122"/>
                <a:ea typeface="黑体" pitchFamily="49" charset="-122"/>
              </a:rPr>
              <a:t>培训计划</a:t>
            </a:r>
          </a:p>
          <a:p>
            <a:pPr lvl="2"/>
            <a:endParaRPr lang="zh-CN" altLang="en-US" sz="800" smtClean="0">
              <a:latin typeface="黑体" pitchFamily="49" charset="-122"/>
              <a:ea typeface="黑体" pitchFamily="49" charset="-122"/>
            </a:endParaRPr>
          </a:p>
          <a:p>
            <a:pPr lvl="1"/>
            <a:r>
              <a:rPr lang="zh-CN" altLang="en-US" sz="2400" smtClean="0">
                <a:latin typeface="黑体" pitchFamily="49" charset="-122"/>
                <a:ea typeface="黑体" pitchFamily="49" charset="-122"/>
              </a:rPr>
              <a:t>其他：</a:t>
            </a:r>
          </a:p>
          <a:p>
            <a:pPr lvl="2"/>
            <a:r>
              <a:rPr lang="zh-CN" altLang="en-US" smtClean="0">
                <a:latin typeface="黑体" pitchFamily="49" charset="-122"/>
                <a:ea typeface="黑体" pitchFamily="49" charset="-122"/>
              </a:rPr>
              <a:t>社会和文化壁垒</a:t>
            </a:r>
          </a:p>
        </p:txBody>
      </p:sp>
      <p:pic>
        <p:nvPicPr>
          <p:cNvPr id="23555" name="Picture 4" descr="istock_chart"/>
          <p:cNvPicPr>
            <a:picLocks noChangeAspect="1" noChangeArrowheads="1"/>
          </p:cNvPicPr>
          <p:nvPr/>
        </p:nvPicPr>
        <p:blipFill>
          <a:blip r:embed="rId3"/>
          <a:srcRect/>
          <a:stretch>
            <a:fillRect/>
          </a:stretch>
        </p:blipFill>
        <p:spPr bwMode="auto">
          <a:xfrm>
            <a:off x="7496175" y="1754188"/>
            <a:ext cx="4419600" cy="57578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3725" y="363538"/>
            <a:ext cx="11761788" cy="933450"/>
          </a:xfrm>
        </p:spPr>
        <p:txBody>
          <a:bodyPr/>
          <a:lstStyle/>
          <a:p>
            <a:pPr>
              <a:defRPr/>
            </a:pPr>
            <a:r>
              <a:rPr lang="zh-CN" altLang="en-US" sz="3600" smtClean="0">
                <a:solidFill>
                  <a:schemeClr val="tx2"/>
                </a:solidFill>
                <a:effectLst>
                  <a:outerShdw blurRad="38100" dist="38100" dir="2700000" algn="tl">
                    <a:srgbClr val="C0C0C0"/>
                  </a:outerShdw>
                </a:effectLst>
                <a:ea typeface="黑体" pitchFamily="2" charset="-122"/>
                <a:sym typeface="Arial" pitchFamily="34" charset="0"/>
              </a:rPr>
              <a:t>教育 </a:t>
            </a:r>
            <a:r>
              <a:rPr lang="en-US" altLang="zh-CN" sz="3600" smtClean="0">
                <a:solidFill>
                  <a:schemeClr val="tx2"/>
                </a:solidFill>
                <a:effectLst>
                  <a:outerShdw blurRad="38100" dist="38100" dir="2700000" algn="tl">
                    <a:srgbClr val="C0C0C0"/>
                  </a:outerShdw>
                </a:effectLst>
                <a:ea typeface="黑体" pitchFamily="2" charset="-122"/>
                <a:sym typeface="Arial" pitchFamily="34" charset="0"/>
              </a:rPr>
              <a:t>- </a:t>
            </a:r>
            <a:r>
              <a:rPr lang="zh-CN" altLang="en-US" sz="3600" smtClean="0">
                <a:solidFill>
                  <a:schemeClr val="tx2"/>
                </a:solidFill>
                <a:effectLst>
                  <a:outerShdw blurRad="38100" dist="38100" dir="2700000" algn="tl">
                    <a:srgbClr val="C0C0C0"/>
                  </a:outerShdw>
                </a:effectLst>
                <a:ea typeface="黑体" pitchFamily="2" charset="-122"/>
                <a:sym typeface="Arial" pitchFamily="34" charset="0"/>
              </a:rPr>
              <a:t>优质 </a:t>
            </a:r>
            <a:r>
              <a:rPr lang="en-US" altLang="zh-CN" sz="3600" smtClean="0">
                <a:solidFill>
                  <a:schemeClr val="tx2"/>
                </a:solidFill>
                <a:effectLst>
                  <a:outerShdw blurRad="38100" dist="38100" dir="2700000" algn="tl">
                    <a:srgbClr val="C0C0C0"/>
                  </a:outerShdw>
                </a:effectLst>
                <a:ea typeface="黑体" pitchFamily="2" charset="-122"/>
                <a:sym typeface="Arial" pitchFamily="34" charset="0"/>
              </a:rPr>
              <a:t>K-12 </a:t>
            </a:r>
            <a:r>
              <a:rPr lang="zh-CN" altLang="en-US" sz="3600" smtClean="0">
                <a:solidFill>
                  <a:schemeClr val="tx2"/>
                </a:solidFill>
                <a:effectLst>
                  <a:outerShdw blurRad="38100" dist="38100" dir="2700000" algn="tl">
                    <a:srgbClr val="C0C0C0"/>
                  </a:outerShdw>
                </a:effectLst>
                <a:ea typeface="黑体" pitchFamily="2" charset="-122"/>
                <a:sym typeface="Arial" pitchFamily="34" charset="0"/>
              </a:rPr>
              <a:t>教育：</a:t>
            </a:r>
          </a:p>
        </p:txBody>
      </p:sp>
      <p:sp>
        <p:nvSpPr>
          <p:cNvPr id="60418" name="Text Placeholder 2"/>
          <p:cNvSpPr>
            <a:spLocks noGrp="1"/>
          </p:cNvSpPr>
          <p:nvPr>
            <p:ph type="body" sz="quarter" idx="4294967295"/>
          </p:nvPr>
        </p:nvSpPr>
        <p:spPr>
          <a:xfrm>
            <a:off x="1019175" y="1373188"/>
            <a:ext cx="11201400" cy="6629400"/>
          </a:xfrm>
        </p:spPr>
        <p:txBody>
          <a:bodyPr/>
          <a:lstStyle/>
          <a:p>
            <a:pPr marL="227013" indent="-227013">
              <a:lnSpc>
                <a:spcPct val="120000"/>
              </a:lnSpc>
              <a:buFont typeface="Wingdings" pitchFamily="2" charset="2"/>
              <a:buNone/>
            </a:pPr>
            <a:r>
              <a:rPr lang="zh-CN" altLang="en-US" sz="2400" b="1" u="sng" smtClean="0">
                <a:ea typeface="黑体" pitchFamily="49" charset="-122"/>
              </a:rPr>
              <a:t>内华达州戴维森学院：</a:t>
            </a:r>
          </a:p>
          <a:p>
            <a:pPr marL="227013" indent="-227013">
              <a:lnSpc>
                <a:spcPct val="120000"/>
              </a:lnSpc>
            </a:pPr>
            <a:r>
              <a:rPr lang="zh-CN" altLang="en-US" sz="2400" smtClean="0">
                <a:ea typeface="黑体" pitchFamily="49" charset="-122"/>
              </a:rPr>
              <a:t>向天资出众的初中生和高中生开放的免费公立学校。</a:t>
            </a:r>
          </a:p>
          <a:p>
            <a:pPr marL="227013" indent="-227013">
              <a:lnSpc>
                <a:spcPct val="120000"/>
              </a:lnSpc>
            </a:pPr>
            <a:r>
              <a:rPr lang="zh-CN" altLang="en-US" sz="2400" smtClean="0">
                <a:ea typeface="黑体" pitchFamily="49" charset="-122"/>
              </a:rPr>
              <a:t>戴维森学院的使命是提供与他们的能力、力量和兴趣匹配的高等教育机会。</a:t>
            </a:r>
          </a:p>
          <a:p>
            <a:pPr marL="227013" indent="-227013">
              <a:lnSpc>
                <a:spcPct val="120000"/>
              </a:lnSpc>
            </a:pPr>
            <a:r>
              <a:rPr lang="zh-CN" altLang="en-US" sz="2400" smtClean="0">
                <a:ea typeface="黑体" pitchFamily="49" charset="-122"/>
              </a:rPr>
              <a:t>位于内华达大学的里诺校区让学生有机会学习大学课程，以进行高层次的学习。  </a:t>
            </a:r>
          </a:p>
          <a:p>
            <a:pPr marL="227013" indent="-227013">
              <a:lnSpc>
                <a:spcPct val="120000"/>
              </a:lnSpc>
            </a:pPr>
            <a:r>
              <a:rPr lang="zh-CN" altLang="en-US" sz="2400" smtClean="0">
                <a:ea typeface="黑体" pitchFamily="49" charset="-122"/>
              </a:rPr>
              <a:t>要了解详情，请访问：</a:t>
            </a:r>
            <a:r>
              <a:rPr lang="en-US" altLang="zh-CN" sz="2400" i="1" u="sng" smtClean="0">
                <a:solidFill>
                  <a:srgbClr val="0000FF"/>
                </a:solidFill>
                <a:ea typeface="黑体" pitchFamily="49" charset="-122"/>
                <a:hlinkClick r:id="rId3"/>
              </a:rPr>
              <a:t>http://www.davidsonacademy.unr.edu/</a:t>
            </a:r>
            <a:endParaRPr lang="en-US" altLang="zh-CN" sz="2400" i="1" u="sng" smtClean="0">
              <a:solidFill>
                <a:srgbClr val="0000FF"/>
              </a:solidFill>
              <a:ea typeface="黑体" pitchFamily="49" charset="-122"/>
            </a:endParaRPr>
          </a:p>
          <a:p>
            <a:pPr marL="227013" indent="-227013">
              <a:lnSpc>
                <a:spcPct val="120000"/>
              </a:lnSpc>
            </a:pPr>
            <a:endParaRPr lang="en-US" altLang="zh-CN" sz="2400" i="1" u="sng" smtClean="0">
              <a:solidFill>
                <a:srgbClr val="0000FF"/>
              </a:solidFill>
              <a:ea typeface="黑体" pitchFamily="49" charset="-122"/>
            </a:endParaRPr>
          </a:p>
          <a:p>
            <a:pPr marL="227013" indent="-227013">
              <a:lnSpc>
                <a:spcPct val="120000"/>
              </a:lnSpc>
            </a:pPr>
            <a:r>
              <a:rPr lang="zh-CN" altLang="en-US" sz="2400" b="1" u="sng" smtClean="0">
                <a:ea typeface="黑体" pitchFamily="49" charset="-122"/>
              </a:rPr>
              <a:t>高级技术学院：</a:t>
            </a:r>
          </a:p>
          <a:p>
            <a:pPr marL="227013" indent="-227013">
              <a:lnSpc>
                <a:spcPct val="120000"/>
              </a:lnSpc>
            </a:pPr>
            <a:r>
              <a:rPr lang="zh-CN" altLang="en-US" sz="2400" smtClean="0">
                <a:ea typeface="黑体" pitchFamily="49" charset="-122"/>
              </a:rPr>
              <a:t>克拉克郡校区的精英中学。 </a:t>
            </a:r>
          </a:p>
          <a:p>
            <a:pPr marL="227013" indent="-227013">
              <a:lnSpc>
                <a:spcPct val="120000"/>
              </a:lnSpc>
            </a:pPr>
            <a:r>
              <a:rPr lang="zh-CN" altLang="en-US" sz="2400" smtClean="0">
                <a:ea typeface="黑体" pitchFamily="49" charset="-122"/>
              </a:rPr>
              <a:t>精英中学秉承社区范围专科学校的根本理念。</a:t>
            </a:r>
          </a:p>
          <a:p>
            <a:pPr marL="227013" indent="-227013">
              <a:lnSpc>
                <a:spcPct val="120000"/>
              </a:lnSpc>
            </a:pPr>
            <a:r>
              <a:rPr lang="zh-CN" altLang="en-US" sz="2400" smtClean="0">
                <a:ea typeface="黑体" pitchFamily="49" charset="-122"/>
              </a:rPr>
              <a:t>该学院基于学术加技术的概念，向学生传授基于技术集成和运用的八个专业计划领域的高科技知识。 </a:t>
            </a:r>
          </a:p>
          <a:p>
            <a:pPr marL="227013" indent="-227013">
              <a:lnSpc>
                <a:spcPct val="120000"/>
              </a:lnSpc>
            </a:pPr>
            <a:r>
              <a:rPr lang="zh-CN" altLang="en-US" sz="2400" smtClean="0">
                <a:ea typeface="黑体" pitchFamily="49" charset="-122"/>
              </a:rPr>
              <a:t>要了解详情，请访问：</a:t>
            </a:r>
            <a:r>
              <a:rPr lang="en-US" altLang="zh-CN" sz="2400" i="1" u="sng" smtClean="0">
                <a:solidFill>
                  <a:srgbClr val="0000FF"/>
                </a:solidFill>
                <a:ea typeface="黑体" pitchFamily="49" charset="-122"/>
              </a:rPr>
              <a:t> </a:t>
            </a:r>
            <a:r>
              <a:rPr lang="en-US" altLang="zh-CN" sz="2400" i="1" u="sng" smtClean="0">
                <a:solidFill>
                  <a:srgbClr val="0000FF"/>
                </a:solidFill>
                <a:ea typeface="黑体" pitchFamily="49" charset="-122"/>
                <a:hlinkClick r:id="rId4"/>
              </a:rPr>
              <a:t>http://www.atech.org/</a:t>
            </a:r>
            <a:endParaRPr lang="en-US" altLang="zh-CN" sz="2400" i="1" u="sng" smtClean="0">
              <a:solidFill>
                <a:srgbClr val="0000FF"/>
              </a:solidFill>
              <a:ea typeface="黑体" pitchFamily="49" charset="-122"/>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1975" y="306388"/>
            <a:ext cx="11761788" cy="704850"/>
          </a:xfrm>
        </p:spPr>
        <p:txBody>
          <a:bodyPr/>
          <a:lstStyle/>
          <a:p>
            <a:pPr>
              <a:defRPr/>
            </a:pPr>
            <a:r>
              <a:rPr lang="zh-CN" altLang="en-US" smtClean="0">
                <a:solidFill>
                  <a:schemeClr val="tx2"/>
                </a:solidFill>
                <a:effectLst>
                  <a:outerShdw blurRad="38100" dist="38100" dir="2700000" algn="tl">
                    <a:srgbClr val="C0C0C0"/>
                  </a:outerShdw>
                </a:effectLst>
                <a:ea typeface="黑体" pitchFamily="2" charset="-122"/>
                <a:sym typeface="Arial" pitchFamily="34" charset="0"/>
              </a:rPr>
              <a:t>高等教育 </a:t>
            </a:r>
            <a:r>
              <a:rPr lang="en-US" altLang="zh-CN" smtClean="0">
                <a:solidFill>
                  <a:schemeClr val="tx2"/>
                </a:solidFill>
                <a:effectLst>
                  <a:outerShdw blurRad="38100" dist="38100" dir="2700000" algn="tl">
                    <a:srgbClr val="C0C0C0"/>
                  </a:outerShdw>
                </a:effectLst>
                <a:ea typeface="黑体" pitchFamily="2" charset="-122"/>
                <a:sym typeface="Arial" pitchFamily="34" charset="0"/>
              </a:rPr>
              <a:t>– </a:t>
            </a:r>
            <a:r>
              <a:rPr lang="zh-CN" altLang="en-US" smtClean="0">
                <a:solidFill>
                  <a:schemeClr val="tx2"/>
                </a:solidFill>
                <a:effectLst>
                  <a:outerShdw blurRad="38100" dist="38100" dir="2700000" algn="tl">
                    <a:srgbClr val="C0C0C0"/>
                  </a:outerShdw>
                </a:effectLst>
                <a:ea typeface="黑体" pitchFamily="2" charset="-122"/>
                <a:sym typeface="Arial" pitchFamily="34" charset="0"/>
              </a:rPr>
              <a:t>内华达大学里诺校区 </a:t>
            </a:r>
            <a:r>
              <a:rPr lang="en-US" altLang="zh-CN" smtClean="0">
                <a:solidFill>
                  <a:schemeClr val="tx2"/>
                </a:solidFill>
                <a:effectLst>
                  <a:outerShdw blurRad="38100" dist="38100" dir="2700000" algn="tl">
                    <a:srgbClr val="C0C0C0"/>
                  </a:outerShdw>
                </a:effectLst>
                <a:ea typeface="黑体" pitchFamily="2" charset="-122"/>
                <a:sym typeface="Arial" pitchFamily="34" charset="0"/>
              </a:rPr>
              <a:t>(UNR)</a:t>
            </a:r>
            <a:r>
              <a:rPr lang="zh-CN" altLang="en-US" smtClean="0">
                <a:solidFill>
                  <a:schemeClr val="tx2"/>
                </a:solidFill>
                <a:effectLst>
                  <a:outerShdw blurRad="38100" dist="38100" dir="2700000" algn="tl">
                    <a:srgbClr val="C0C0C0"/>
                  </a:outerShdw>
                </a:effectLst>
                <a:ea typeface="黑体" pitchFamily="2" charset="-122"/>
                <a:sym typeface="Arial" pitchFamily="34" charset="0"/>
              </a:rPr>
              <a:t>：</a:t>
            </a:r>
          </a:p>
        </p:txBody>
      </p:sp>
      <p:sp>
        <p:nvSpPr>
          <p:cNvPr id="62466" name="Text Placeholder 2"/>
          <p:cNvSpPr>
            <a:spLocks noGrp="1"/>
          </p:cNvSpPr>
          <p:nvPr>
            <p:ph type="body" sz="quarter" idx="4294967295"/>
          </p:nvPr>
        </p:nvSpPr>
        <p:spPr>
          <a:xfrm>
            <a:off x="790575" y="1296988"/>
            <a:ext cx="11277600" cy="5334000"/>
          </a:xfrm>
        </p:spPr>
        <p:txBody>
          <a:bodyPr/>
          <a:lstStyle/>
          <a:p>
            <a:pPr marL="227013" indent="-227013" eaLnBrk="1" hangingPunct="1">
              <a:buFont typeface="Wingdings" pitchFamily="2" charset="2"/>
              <a:buNone/>
            </a:pPr>
            <a:r>
              <a:rPr lang="zh-CN" altLang="en-US" sz="2400" b="1" u="sng" smtClean="0">
                <a:solidFill>
                  <a:schemeClr val="tx2"/>
                </a:solidFill>
                <a:ea typeface="黑体" pitchFamily="49" charset="-122"/>
              </a:rPr>
              <a:t>工程学院：</a:t>
            </a:r>
          </a:p>
          <a:p>
            <a:pPr marL="227013" indent="-227013" eaLnBrk="1" hangingPunct="1"/>
            <a:r>
              <a:rPr lang="zh-CN" altLang="en-US" sz="2400" smtClean="0">
                <a:ea typeface="黑体" pitchFamily="49" charset="-122"/>
              </a:rPr>
              <a:t>开发了多个得到国家认可的研究和扩展项目 </a:t>
            </a:r>
          </a:p>
          <a:p>
            <a:pPr marL="227013" indent="-227013" eaLnBrk="1" hangingPunct="1"/>
            <a:r>
              <a:rPr lang="zh-CN" altLang="en-US" sz="2400" smtClean="0">
                <a:ea typeface="黑体" pitchFamily="49" charset="-122"/>
              </a:rPr>
              <a:t>全美最佳的研究生院之一，并在 </a:t>
            </a:r>
            <a:r>
              <a:rPr lang="en-US" altLang="zh-CN" sz="2400" smtClean="0">
                <a:ea typeface="黑体" pitchFamily="49" charset="-122"/>
              </a:rPr>
              <a:t>4 </a:t>
            </a:r>
            <a:r>
              <a:rPr lang="zh-CN" altLang="en-US" sz="2400" smtClean="0">
                <a:ea typeface="黑体" pitchFamily="49" charset="-122"/>
              </a:rPr>
              <a:t>千所四年制高等院校中排名前 </a:t>
            </a:r>
            <a:r>
              <a:rPr lang="en-US" altLang="zh-CN" sz="2400" smtClean="0">
                <a:ea typeface="黑体" pitchFamily="49" charset="-122"/>
              </a:rPr>
              <a:t>5%</a:t>
            </a:r>
            <a:r>
              <a:rPr lang="zh-CN" altLang="en-US" sz="2000" i="1" smtClean="0">
                <a:ea typeface="黑体" pitchFamily="49" charset="-122"/>
              </a:rPr>
              <a:t>（</a:t>
            </a:r>
            <a:r>
              <a:rPr lang="en-US" altLang="zh-CN" sz="2000" i="1" smtClean="0">
                <a:ea typeface="黑体" pitchFamily="49" charset="-122"/>
              </a:rPr>
              <a:t>《</a:t>
            </a:r>
            <a:r>
              <a:rPr lang="zh-CN" altLang="en-US" sz="2000" i="1" smtClean="0">
                <a:ea typeface="黑体" pitchFamily="49" charset="-122"/>
              </a:rPr>
              <a:t>美国新闻与世界报导</a:t>
            </a:r>
            <a:r>
              <a:rPr lang="en-US" altLang="zh-CN" sz="2000" i="1" smtClean="0">
                <a:ea typeface="黑体" pitchFamily="49" charset="-122"/>
              </a:rPr>
              <a:t>》</a:t>
            </a:r>
            <a:r>
              <a:rPr lang="zh-CN" altLang="en-US" sz="2000" i="1" smtClean="0">
                <a:ea typeface="黑体" pitchFamily="49" charset="-122"/>
              </a:rPr>
              <a:t>）</a:t>
            </a:r>
            <a:r>
              <a:rPr lang="zh-CN" altLang="en-US" sz="2000" smtClean="0">
                <a:ea typeface="黑体" pitchFamily="49" charset="-122"/>
              </a:rPr>
              <a:t>。</a:t>
            </a:r>
          </a:p>
          <a:p>
            <a:pPr marL="227013" indent="-227013" eaLnBrk="1" hangingPunct="1">
              <a:buFont typeface="Wingdings" pitchFamily="2" charset="2"/>
              <a:buNone/>
            </a:pPr>
            <a:endParaRPr lang="zh-CN" altLang="en-US" sz="800" smtClean="0">
              <a:ea typeface="黑体" pitchFamily="49" charset="-122"/>
            </a:endParaRPr>
          </a:p>
          <a:p>
            <a:pPr marL="227013" indent="-227013" eaLnBrk="1" hangingPunct="1">
              <a:buFont typeface="Wingdings" pitchFamily="2" charset="2"/>
              <a:buNone/>
            </a:pPr>
            <a:r>
              <a:rPr lang="zh-CN" altLang="en-US" sz="2200" b="1" i="1" u="sng" smtClean="0">
                <a:ea typeface="黑体" pitchFamily="49" charset="-122"/>
              </a:rPr>
              <a:t>研究与设施：</a:t>
            </a:r>
            <a:r>
              <a:rPr lang="zh-CN" altLang="en-US" sz="2200" smtClean="0">
                <a:ea typeface="黑体" pitchFamily="49" charset="-122"/>
              </a:rPr>
              <a:t> </a:t>
            </a:r>
            <a:r>
              <a:rPr lang="en-US" altLang="zh-CN" sz="2200" smtClean="0">
                <a:ea typeface="黑体" pitchFamily="49" charset="-122"/>
              </a:rPr>
              <a:t>- </a:t>
            </a:r>
            <a:r>
              <a:rPr lang="zh-CN" altLang="en-US" sz="2200" smtClean="0">
                <a:ea typeface="黑体" pitchFamily="49" charset="-122"/>
              </a:rPr>
              <a:t>拥有多个实验室和研究中心，包括计算机网络实验室、软件工程实验室、电力驱动实验室、可持续能源实验室、可再生能源中心</a:t>
            </a:r>
          </a:p>
          <a:p>
            <a:pPr marL="227013" indent="-227013" eaLnBrk="1" hangingPunct="1">
              <a:buFont typeface="Wingdings" pitchFamily="2" charset="2"/>
              <a:buNone/>
            </a:pPr>
            <a:endParaRPr lang="zh-CN" altLang="en-US" sz="2200" smtClean="0">
              <a:ea typeface="黑体" pitchFamily="49" charset="-122"/>
            </a:endParaRPr>
          </a:p>
          <a:p>
            <a:pPr marL="227013" indent="-227013" eaLnBrk="1" hangingPunct="1">
              <a:buFont typeface="Wingdings" pitchFamily="2" charset="2"/>
              <a:buNone/>
            </a:pPr>
            <a:r>
              <a:rPr lang="zh-CN" altLang="en-US" sz="2400" b="1" u="sng" smtClean="0">
                <a:solidFill>
                  <a:schemeClr val="tx2"/>
                </a:solidFill>
                <a:ea typeface="黑体" pitchFamily="49" charset="-122"/>
              </a:rPr>
              <a:t>机械工程系：</a:t>
            </a:r>
            <a:r>
              <a:rPr lang="zh-CN" altLang="en-US" sz="2400" smtClean="0">
                <a:ea typeface="黑体" pitchFamily="49" charset="-122"/>
              </a:rPr>
              <a:t>  </a:t>
            </a:r>
          </a:p>
          <a:p>
            <a:pPr marL="227013" indent="-227013" eaLnBrk="1" hangingPunct="1"/>
            <a:r>
              <a:rPr lang="zh-CN" altLang="en-US" sz="2400" smtClean="0">
                <a:ea typeface="黑体" pitchFamily="49" charset="-122"/>
              </a:rPr>
              <a:t>获得了美国工程技术认证委员会 </a:t>
            </a:r>
            <a:r>
              <a:rPr lang="en-US" altLang="zh-CN" sz="2400" smtClean="0">
                <a:ea typeface="黑体" pitchFamily="49" charset="-122"/>
              </a:rPr>
              <a:t>(ABET) </a:t>
            </a:r>
            <a:r>
              <a:rPr lang="zh-CN" altLang="en-US" sz="2400" smtClean="0">
                <a:ea typeface="黑体" pitchFamily="49" charset="-122"/>
              </a:rPr>
              <a:t>的工程认证委员会的认证。</a:t>
            </a:r>
          </a:p>
          <a:p>
            <a:pPr marL="227013" indent="-227013" eaLnBrk="1" hangingPunct="1">
              <a:buFont typeface="Wingdings" pitchFamily="2" charset="2"/>
              <a:buNone/>
            </a:pPr>
            <a:endParaRPr lang="zh-CN" altLang="en-US" sz="1200" smtClean="0">
              <a:ea typeface="黑体" pitchFamily="49" charset="-122"/>
            </a:endParaRPr>
          </a:p>
          <a:p>
            <a:pPr marL="227013" indent="-227013" eaLnBrk="1" hangingPunct="1">
              <a:buFont typeface="Wingdings" pitchFamily="2" charset="2"/>
              <a:buNone/>
            </a:pPr>
            <a:r>
              <a:rPr lang="zh-CN" altLang="en-US" sz="2400" b="1" u="sng" smtClean="0">
                <a:solidFill>
                  <a:schemeClr val="tx2"/>
                </a:solidFill>
                <a:ea typeface="黑体" pitchFamily="49" charset="-122"/>
              </a:rPr>
              <a:t>大盆地地热能源中心：</a:t>
            </a:r>
            <a:r>
              <a:rPr lang="zh-CN" altLang="en-US" sz="2400" smtClean="0">
                <a:ea typeface="黑体" pitchFamily="49" charset="-122"/>
              </a:rPr>
              <a:t>  </a:t>
            </a:r>
          </a:p>
          <a:p>
            <a:pPr marL="227013" indent="-227013"/>
            <a:r>
              <a:rPr lang="zh-CN" altLang="en-US" sz="2400" smtClean="0">
                <a:ea typeface="黑体" pitchFamily="49" charset="-122"/>
              </a:rPr>
              <a:t>针对地热能源作为可用能源使用进行研究</a:t>
            </a:r>
          </a:p>
        </p:txBody>
      </p:sp>
      <p:sp>
        <p:nvSpPr>
          <p:cNvPr id="62467" name="Rectangle 5"/>
          <p:cNvSpPr>
            <a:spLocks noChangeArrowheads="1"/>
          </p:cNvSpPr>
          <p:nvPr/>
        </p:nvSpPr>
        <p:spPr bwMode="auto">
          <a:xfrm>
            <a:off x="638175" y="6859588"/>
            <a:ext cx="11658600" cy="1006475"/>
          </a:xfrm>
          <a:prstGeom prst="rect">
            <a:avLst/>
          </a:prstGeom>
          <a:noFill/>
          <a:ln w="9525">
            <a:noFill/>
            <a:miter lim="800000"/>
            <a:headEnd/>
            <a:tailEnd/>
          </a:ln>
        </p:spPr>
        <p:txBody>
          <a:bodyPr>
            <a:spAutoFit/>
          </a:bodyPr>
          <a:lstStyle/>
          <a:p>
            <a:pPr defTabSz="914400"/>
            <a:r>
              <a:rPr lang="zh-CN" altLang="en-US" sz="2200">
                <a:ea typeface="黑体" pitchFamily="49" charset="-122"/>
                <a:sym typeface="Arial" charset="0"/>
              </a:rPr>
              <a:t>可再生能源中心、</a:t>
            </a:r>
            <a:r>
              <a:rPr lang="en-US" altLang="zh-CN" sz="2200">
                <a:ea typeface="黑体" pitchFamily="49" charset="-122"/>
                <a:sym typeface="Arial" charset="0"/>
              </a:rPr>
              <a:t>UNR </a:t>
            </a:r>
            <a:r>
              <a:rPr lang="zh-CN" altLang="en-US" sz="2200">
                <a:ea typeface="黑体" pitchFamily="49" charset="-122"/>
                <a:sym typeface="Arial" charset="0"/>
              </a:rPr>
              <a:t>和工程学院，</a:t>
            </a:r>
            <a:r>
              <a:rPr lang="en-US" altLang="zh-CN" sz="2200">
                <a:ea typeface="黑体" pitchFamily="49" charset="-122"/>
                <a:sym typeface="Arial" charset="0"/>
              </a:rPr>
              <a:t>UNR </a:t>
            </a:r>
            <a:r>
              <a:rPr lang="zh-CN" altLang="en-US" sz="2200">
                <a:ea typeface="黑体" pitchFamily="49" charset="-122"/>
                <a:sym typeface="Arial" charset="0"/>
              </a:rPr>
              <a:t>与 </a:t>
            </a:r>
            <a:r>
              <a:rPr lang="en-US" altLang="zh-CN" sz="2200">
                <a:ea typeface="黑体" pitchFamily="49" charset="-122"/>
                <a:sym typeface="Arial" charset="0"/>
              </a:rPr>
              <a:t>Sierra Nevada Co. </a:t>
            </a:r>
            <a:r>
              <a:rPr lang="zh-CN" altLang="en-US" sz="2200">
                <a:ea typeface="黑体" pitchFamily="49" charset="-122"/>
                <a:sym typeface="Arial" charset="0"/>
              </a:rPr>
              <a:t>和沙漠研究所进行协作研究，以开发一种可运输的、使用可再生能源的发电系统，用于生产和提供能源。 </a:t>
            </a:r>
            <a:r>
              <a:rPr lang="en-US" altLang="zh-CN" sz="1600" i="1">
                <a:solidFill>
                  <a:srgbClr val="0000FF"/>
                </a:solidFill>
                <a:ea typeface="黑体" pitchFamily="49" charset="-122"/>
                <a:sym typeface="Arial" charset="0"/>
              </a:rPr>
              <a:t>(http://www.unr.edu/silverandblue/archive/2010/fall/NSB_Fall_2010_16-25_Web.pdf)</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5775" y="363538"/>
            <a:ext cx="11869738" cy="1009650"/>
          </a:xfrm>
        </p:spPr>
        <p:txBody>
          <a:bodyPr/>
          <a:lstStyle/>
          <a:p>
            <a:pPr>
              <a:defRPr/>
            </a:pPr>
            <a:r>
              <a:rPr lang="zh-CN" altLang="en-US" sz="3600" smtClean="0">
                <a:solidFill>
                  <a:schemeClr val="tx2"/>
                </a:solidFill>
                <a:effectLst>
                  <a:outerShdw blurRad="38100" dist="38100" dir="2700000" algn="tl">
                    <a:srgbClr val="C0C0C0"/>
                  </a:outerShdw>
                </a:effectLst>
                <a:ea typeface="黑体" pitchFamily="2" charset="-122"/>
                <a:sym typeface="Arial" pitchFamily="34" charset="0"/>
              </a:rPr>
              <a:t>高等教育 </a:t>
            </a:r>
            <a:r>
              <a:rPr lang="en-US" altLang="zh-CN" sz="3600" smtClean="0">
                <a:solidFill>
                  <a:schemeClr val="tx2"/>
                </a:solidFill>
                <a:effectLst>
                  <a:outerShdw blurRad="38100" dist="38100" dir="2700000" algn="tl">
                    <a:srgbClr val="C0C0C0"/>
                  </a:outerShdw>
                </a:effectLst>
                <a:ea typeface="黑体" pitchFamily="2" charset="-122"/>
                <a:sym typeface="Arial" pitchFamily="34" charset="0"/>
              </a:rPr>
              <a:t>– </a:t>
            </a:r>
            <a:r>
              <a:rPr lang="zh-CN" altLang="en-US" sz="3600" smtClean="0">
                <a:solidFill>
                  <a:schemeClr val="tx2"/>
                </a:solidFill>
                <a:effectLst>
                  <a:outerShdw blurRad="38100" dist="38100" dir="2700000" algn="tl">
                    <a:srgbClr val="C0C0C0"/>
                  </a:outerShdw>
                </a:effectLst>
                <a:ea typeface="黑体" pitchFamily="2" charset="-122"/>
                <a:sym typeface="Arial" pitchFamily="34" charset="0"/>
              </a:rPr>
              <a:t>内华达大学拉斯维加斯校区 </a:t>
            </a:r>
            <a:r>
              <a:rPr lang="en-US" altLang="zh-CN" sz="3600" smtClean="0">
                <a:solidFill>
                  <a:schemeClr val="tx2"/>
                </a:solidFill>
                <a:effectLst>
                  <a:outerShdw blurRad="38100" dist="38100" dir="2700000" algn="tl">
                    <a:srgbClr val="C0C0C0"/>
                  </a:outerShdw>
                </a:effectLst>
                <a:ea typeface="黑体" pitchFamily="2" charset="-122"/>
                <a:sym typeface="Arial" pitchFamily="34" charset="0"/>
              </a:rPr>
              <a:t>(UNLV)</a:t>
            </a:r>
            <a:r>
              <a:rPr lang="zh-CN" altLang="en-US" sz="3600" smtClean="0">
                <a:solidFill>
                  <a:schemeClr val="tx2"/>
                </a:solidFill>
                <a:effectLst>
                  <a:outerShdw blurRad="38100" dist="38100" dir="2700000" algn="tl">
                    <a:srgbClr val="C0C0C0"/>
                  </a:outerShdw>
                </a:effectLst>
                <a:ea typeface="黑体" pitchFamily="2" charset="-122"/>
                <a:sym typeface="Arial" pitchFamily="34" charset="0"/>
              </a:rPr>
              <a:t>：</a:t>
            </a:r>
          </a:p>
        </p:txBody>
      </p:sp>
      <p:sp>
        <p:nvSpPr>
          <p:cNvPr id="64514" name="Text Placeholder 2"/>
          <p:cNvSpPr>
            <a:spLocks noGrp="1"/>
          </p:cNvSpPr>
          <p:nvPr>
            <p:ph type="body" sz="quarter" idx="4294967295"/>
          </p:nvPr>
        </p:nvSpPr>
        <p:spPr>
          <a:xfrm>
            <a:off x="561975" y="1525588"/>
            <a:ext cx="11582400" cy="6934200"/>
          </a:xfrm>
        </p:spPr>
        <p:txBody>
          <a:bodyPr/>
          <a:lstStyle/>
          <a:p>
            <a:pPr marL="228600" indent="-228600" eaLnBrk="1" hangingPunct="1">
              <a:buFont typeface="Wingdings" pitchFamily="2" charset="2"/>
              <a:buNone/>
            </a:pPr>
            <a:r>
              <a:rPr lang="zh-CN" altLang="en-US" sz="2400" b="1" u="sng" smtClean="0">
                <a:solidFill>
                  <a:schemeClr val="tx2"/>
                </a:solidFill>
                <a:ea typeface="黑体" pitchFamily="49" charset="-122"/>
              </a:rPr>
              <a:t>霍华德 </a:t>
            </a:r>
            <a:r>
              <a:rPr lang="en-US" altLang="zh-CN" sz="2400" b="1" u="sng" smtClean="0">
                <a:solidFill>
                  <a:schemeClr val="tx2"/>
                </a:solidFill>
                <a:ea typeface="黑体" pitchFamily="49" charset="-122"/>
              </a:rPr>
              <a:t>R. </a:t>
            </a:r>
            <a:r>
              <a:rPr lang="zh-CN" altLang="en-US" sz="2400" b="1" u="sng" smtClean="0">
                <a:solidFill>
                  <a:schemeClr val="tx2"/>
                </a:solidFill>
                <a:ea typeface="黑体" pitchFamily="49" charset="-122"/>
              </a:rPr>
              <a:t>休斯工程学院：</a:t>
            </a:r>
          </a:p>
          <a:p>
            <a:pPr marL="228600" indent="-228600" eaLnBrk="1" hangingPunct="1"/>
            <a:r>
              <a:rPr lang="zh-CN" altLang="en-US" sz="2400" smtClean="0">
                <a:ea typeface="黑体" pitchFamily="49" charset="-122"/>
              </a:rPr>
              <a:t>向 </a:t>
            </a:r>
            <a:r>
              <a:rPr lang="en-US" altLang="zh-CN" sz="2400" smtClean="0">
                <a:ea typeface="黑体" pitchFamily="49" charset="-122"/>
              </a:rPr>
              <a:t>1,600 </a:t>
            </a:r>
            <a:r>
              <a:rPr lang="zh-CN" altLang="en-US" sz="2400" smtClean="0">
                <a:ea typeface="黑体" pitchFamily="49" charset="-122"/>
              </a:rPr>
              <a:t>多名本科生和研究生提供各种研究和学术项目。</a:t>
            </a:r>
          </a:p>
          <a:p>
            <a:pPr marL="228600" indent="-228600" eaLnBrk="1" hangingPunct="1">
              <a:buFont typeface="Wingdings" pitchFamily="2" charset="2"/>
              <a:buNone/>
            </a:pPr>
            <a:endParaRPr lang="zh-CN" altLang="en-US" sz="800" smtClean="0">
              <a:ea typeface="黑体" pitchFamily="49" charset="-122"/>
            </a:endParaRPr>
          </a:p>
          <a:p>
            <a:pPr marL="228600" indent="-228600" eaLnBrk="1" hangingPunct="1">
              <a:buFont typeface="Wingdings" pitchFamily="2" charset="2"/>
              <a:buNone/>
            </a:pPr>
            <a:r>
              <a:rPr lang="zh-CN" altLang="en-US" sz="2200" b="1" i="1" u="sng" smtClean="0">
                <a:ea typeface="黑体" pitchFamily="49" charset="-122"/>
              </a:rPr>
              <a:t>研究和设施：</a:t>
            </a:r>
            <a:r>
              <a:rPr lang="zh-CN" altLang="en-US" sz="2200" smtClean="0">
                <a:ea typeface="黑体" pitchFamily="49" charset="-122"/>
              </a:rPr>
              <a:t> </a:t>
            </a:r>
            <a:r>
              <a:rPr lang="en-US" altLang="zh-CN" sz="2200" smtClean="0">
                <a:ea typeface="黑体" pitchFamily="49" charset="-122"/>
              </a:rPr>
              <a:t>- </a:t>
            </a:r>
            <a:r>
              <a:rPr lang="zh-CN" altLang="en-US" sz="2200" smtClean="0">
                <a:ea typeface="黑体" pitchFamily="49" charset="-122"/>
              </a:rPr>
              <a:t>拥有多个实验室和研究中心，包括能源研究中心、材料和结构中心、内华达能源材料互动技术计划。</a:t>
            </a:r>
          </a:p>
          <a:p>
            <a:pPr marL="228600" indent="-228600" eaLnBrk="1" hangingPunct="1">
              <a:buFont typeface="Wingdings" pitchFamily="2" charset="2"/>
              <a:buNone/>
            </a:pPr>
            <a:endParaRPr lang="zh-CN" altLang="en-US" sz="800" smtClean="0">
              <a:ea typeface="黑体" pitchFamily="49" charset="-122"/>
            </a:endParaRPr>
          </a:p>
          <a:p>
            <a:pPr marL="228600" indent="-228600" eaLnBrk="1" hangingPunct="1">
              <a:buFont typeface="Wingdings" pitchFamily="2" charset="2"/>
              <a:buNone/>
            </a:pPr>
            <a:r>
              <a:rPr lang="zh-CN" altLang="en-US" sz="2400" b="1" u="sng" smtClean="0">
                <a:solidFill>
                  <a:schemeClr val="tx2"/>
                </a:solidFill>
                <a:ea typeface="黑体" pitchFamily="49" charset="-122"/>
              </a:rPr>
              <a:t>哈里</a:t>
            </a:r>
            <a:r>
              <a:rPr lang="en-US" altLang="zh-CN" sz="2400" b="1" u="sng" smtClean="0">
                <a:solidFill>
                  <a:schemeClr val="tx2"/>
                </a:solidFill>
                <a:ea typeface="黑体" pitchFamily="49" charset="-122"/>
              </a:rPr>
              <a:t>·</a:t>
            </a:r>
            <a:r>
              <a:rPr lang="zh-CN" altLang="en-US" sz="2400" b="1" u="sng" smtClean="0">
                <a:solidFill>
                  <a:schemeClr val="tx2"/>
                </a:solidFill>
                <a:ea typeface="黑体" pitchFamily="49" charset="-122"/>
              </a:rPr>
              <a:t>里德环境研究中心：</a:t>
            </a:r>
          </a:p>
          <a:p>
            <a:pPr marL="228600" indent="-228600"/>
            <a:r>
              <a:rPr lang="zh-CN" altLang="en-US" sz="2400" smtClean="0">
                <a:ea typeface="黑体" pitchFamily="49" charset="-122"/>
              </a:rPr>
              <a:t>提供多学科研究团队支持，提供专业知识以解决复杂的环境问题，并开发创新的环境监测技术。</a:t>
            </a:r>
            <a:r>
              <a:rPr lang="en-US" altLang="zh-CN" sz="2000" smtClean="0">
                <a:ea typeface="黑体" pitchFamily="49" charset="-122"/>
              </a:rPr>
              <a:t>UNLV </a:t>
            </a:r>
            <a:r>
              <a:rPr lang="zh-CN" altLang="en-US" sz="2000" smtClean="0">
                <a:ea typeface="黑体" pitchFamily="49" charset="-122"/>
              </a:rPr>
              <a:t>和一些委托社区成员开发一个太阳能解决方案中心，将使 </a:t>
            </a:r>
            <a:r>
              <a:rPr lang="en-US" altLang="zh-CN" sz="2000" smtClean="0">
                <a:ea typeface="黑体" pitchFamily="49" charset="-122"/>
              </a:rPr>
              <a:t>UNLV </a:t>
            </a:r>
            <a:r>
              <a:rPr lang="zh-CN" altLang="en-US" sz="2000" smtClean="0">
                <a:ea typeface="黑体" pitchFamily="49" charset="-122"/>
              </a:rPr>
              <a:t>成为美国西南部先进的</a:t>
            </a:r>
            <a:r>
              <a:rPr lang="zh-CN" altLang="en-US" sz="2000" i="1" smtClean="0">
                <a:ea typeface="黑体" pitchFamily="49" charset="-122"/>
              </a:rPr>
              <a:t>太阳能研究中枢机构</a:t>
            </a:r>
            <a:r>
              <a:rPr lang="zh-CN" altLang="en-US" sz="2000" smtClean="0">
                <a:ea typeface="黑体" pitchFamily="49" charset="-122"/>
              </a:rPr>
              <a:t>。</a:t>
            </a:r>
            <a:r>
              <a:rPr lang="en-US" altLang="zh-CN" sz="1600" smtClean="0">
                <a:solidFill>
                  <a:srgbClr val="0000FF"/>
                </a:solidFill>
                <a:ea typeface="黑体" pitchFamily="49" charset="-122"/>
              </a:rPr>
              <a:t>(</a:t>
            </a:r>
            <a:r>
              <a:rPr lang="en-US" altLang="zh-CN" sz="1600" smtClean="0">
                <a:solidFill>
                  <a:srgbClr val="0000FF"/>
                </a:solidFill>
                <a:ea typeface="黑体" pitchFamily="49" charset="-122"/>
                <a:hlinkClick r:id="rId3"/>
              </a:rPr>
              <a:t>http://issuu.com/university.of.nevada.las.vegas/docs/unlv_magazine_fall_2009</a:t>
            </a:r>
            <a:r>
              <a:rPr lang="en-US" altLang="zh-CN" sz="1600" smtClean="0">
                <a:solidFill>
                  <a:srgbClr val="0000FF"/>
                </a:solidFill>
                <a:ea typeface="黑体" pitchFamily="49" charset="-122"/>
              </a:rPr>
              <a:t>)</a:t>
            </a:r>
            <a:endParaRPr lang="zh-CN" altLang="en-US" sz="1600" smtClean="0">
              <a:solidFill>
                <a:srgbClr val="0000FF"/>
              </a:solidFill>
              <a:ea typeface="黑体" pitchFamily="49" charset="-122"/>
            </a:endParaRPr>
          </a:p>
          <a:p>
            <a:pPr marL="228600" indent="-228600">
              <a:buFont typeface="Wingdings" pitchFamily="2" charset="2"/>
              <a:buNone/>
            </a:pPr>
            <a:endParaRPr lang="zh-CN" altLang="en-US" sz="800" smtClean="0">
              <a:solidFill>
                <a:srgbClr val="0000FF"/>
              </a:solidFill>
              <a:ea typeface="黑体" pitchFamily="49" charset="-122"/>
            </a:endParaRPr>
          </a:p>
          <a:p>
            <a:pPr marL="228600" indent="-228600">
              <a:buFont typeface="Wingdings" pitchFamily="2" charset="2"/>
              <a:buNone/>
            </a:pPr>
            <a:r>
              <a:rPr lang="zh-CN" altLang="en-US" sz="2400" b="1" u="sng" smtClean="0">
                <a:solidFill>
                  <a:schemeClr val="tx2"/>
                </a:solidFill>
                <a:ea typeface="黑体" pitchFamily="49" charset="-122"/>
              </a:rPr>
              <a:t>威廉 </a:t>
            </a:r>
            <a:r>
              <a:rPr lang="en-US" altLang="zh-CN" sz="2400" b="1" u="sng" smtClean="0">
                <a:solidFill>
                  <a:schemeClr val="tx2"/>
                </a:solidFill>
                <a:ea typeface="黑体" pitchFamily="49" charset="-122"/>
              </a:rPr>
              <a:t>F. </a:t>
            </a:r>
            <a:r>
              <a:rPr lang="zh-CN" altLang="en-US" sz="2400" b="1" u="sng" smtClean="0">
                <a:solidFill>
                  <a:schemeClr val="tx2"/>
                </a:solidFill>
                <a:ea typeface="黑体" pitchFamily="49" charset="-122"/>
              </a:rPr>
              <a:t>哈拉酒店管理学院：</a:t>
            </a:r>
          </a:p>
          <a:p>
            <a:pPr marL="228600" indent="-228600"/>
            <a:r>
              <a:rPr lang="zh-CN" altLang="en-US" sz="2400" smtClean="0">
                <a:ea typeface="黑体" pitchFamily="49" charset="-122"/>
              </a:rPr>
              <a:t>一直是</a:t>
            </a:r>
            <a:r>
              <a:rPr lang="zh-CN" altLang="en-US" sz="2400" i="1" smtClean="0">
                <a:ea typeface="黑体" pitchFamily="49" charset="-122"/>
              </a:rPr>
              <a:t>全美排名前列的酒店管理学院</a:t>
            </a:r>
            <a:r>
              <a:rPr lang="zh-CN" altLang="en-US" sz="2400" smtClean="0">
                <a:ea typeface="黑体" pitchFamily="49" charset="-122"/>
              </a:rPr>
              <a:t>之一，为学生提供了业界最大且要求最高的教育实验室。 </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3725" y="363538"/>
            <a:ext cx="11761788" cy="704850"/>
          </a:xfrm>
        </p:spPr>
        <p:txBody>
          <a:bodyPr/>
          <a:lstStyle/>
          <a:p>
            <a:pPr>
              <a:defRPr/>
            </a:pPr>
            <a:r>
              <a:rPr lang="zh-CN" altLang="en-US" sz="3600" b="0" smtClean="0">
                <a:solidFill>
                  <a:schemeClr val="tx2"/>
                </a:solidFill>
                <a:effectLst>
                  <a:outerShdw blurRad="38100" dist="38100" dir="2700000" algn="tl">
                    <a:srgbClr val="C0C0C0"/>
                  </a:outerShdw>
                </a:effectLst>
                <a:ea typeface="黑体" pitchFamily="2" charset="-122"/>
                <a:sym typeface="Arial" pitchFamily="34" charset="0"/>
              </a:rPr>
              <a:t>沙漠研究所 </a:t>
            </a:r>
            <a:r>
              <a:rPr lang="en-US" altLang="zh-CN" sz="3600" b="0" smtClean="0">
                <a:solidFill>
                  <a:schemeClr val="tx2"/>
                </a:solidFill>
                <a:effectLst>
                  <a:outerShdw blurRad="38100" dist="38100" dir="2700000" algn="tl">
                    <a:srgbClr val="C0C0C0"/>
                  </a:outerShdw>
                </a:effectLst>
                <a:ea typeface="黑体" pitchFamily="2" charset="-122"/>
                <a:sym typeface="Arial" pitchFamily="34" charset="0"/>
              </a:rPr>
              <a:t>(DRI)</a:t>
            </a:r>
            <a:r>
              <a:rPr lang="zh-CN" altLang="en-US" sz="3600" b="0" smtClean="0">
                <a:solidFill>
                  <a:schemeClr val="tx2"/>
                </a:solidFill>
                <a:effectLst>
                  <a:outerShdw blurRad="38100" dist="38100" dir="2700000" algn="tl">
                    <a:srgbClr val="C0C0C0"/>
                  </a:outerShdw>
                </a:effectLst>
                <a:ea typeface="黑体" pitchFamily="2" charset="-122"/>
                <a:sym typeface="Arial" pitchFamily="34" charset="0"/>
              </a:rPr>
              <a:t>：</a:t>
            </a:r>
          </a:p>
        </p:txBody>
      </p:sp>
      <p:sp>
        <p:nvSpPr>
          <p:cNvPr id="66562" name="Text Placeholder 2"/>
          <p:cNvSpPr>
            <a:spLocks noGrp="1"/>
          </p:cNvSpPr>
          <p:nvPr>
            <p:ph type="body" sz="quarter" idx="4294967295"/>
          </p:nvPr>
        </p:nvSpPr>
        <p:spPr>
          <a:xfrm>
            <a:off x="714375" y="1144588"/>
            <a:ext cx="11430000" cy="7162800"/>
          </a:xfrm>
        </p:spPr>
        <p:txBody>
          <a:bodyPr/>
          <a:lstStyle/>
          <a:p>
            <a:pPr marL="228600" indent="-228600" eaLnBrk="1" hangingPunct="1">
              <a:lnSpc>
                <a:spcPct val="120000"/>
              </a:lnSpc>
            </a:pPr>
            <a:r>
              <a:rPr lang="zh-CN" altLang="en-US" sz="2400" smtClean="0">
                <a:ea typeface="黑体" pitchFamily="49" charset="-122"/>
              </a:rPr>
              <a:t>对于内华达州、美国和各大陆的空气、土地和生命以及水质进行前沿应用研究：</a:t>
            </a:r>
            <a:endParaRPr lang="zh-CN" altLang="en-US" sz="800" smtClean="0">
              <a:ea typeface="黑体" pitchFamily="49" charset="-122"/>
            </a:endParaRPr>
          </a:p>
          <a:p>
            <a:pPr marL="512763" lvl="1" indent="-228600">
              <a:lnSpc>
                <a:spcPct val="120000"/>
              </a:lnSpc>
            </a:pPr>
            <a:r>
              <a:rPr lang="zh-CN" altLang="en-US" sz="2200" smtClean="0">
                <a:ea typeface="黑体" pitchFamily="49" charset="-122"/>
              </a:rPr>
              <a:t>对于高等教育学生 </a:t>
            </a:r>
            <a:r>
              <a:rPr lang="en-US" altLang="zh-CN" sz="2200" smtClean="0">
                <a:ea typeface="黑体" pitchFamily="49" charset="-122"/>
              </a:rPr>
              <a:t>- DRI </a:t>
            </a:r>
            <a:r>
              <a:rPr lang="zh-CN" altLang="en-US" sz="2200" smtClean="0">
                <a:ea typeface="黑体" pitchFamily="49" charset="-122"/>
              </a:rPr>
              <a:t>提供了重点在于协作和跨学科研究的学习环境：</a:t>
            </a:r>
            <a:r>
              <a:rPr lang="en-US" altLang="zh-CN" sz="2200" smtClean="0">
                <a:ea typeface="黑体" pitchFamily="49" charset="-122"/>
              </a:rPr>
              <a:t>- </a:t>
            </a:r>
            <a:r>
              <a:rPr lang="zh-CN" altLang="en-US" sz="2000" i="1" smtClean="0">
                <a:solidFill>
                  <a:schemeClr val="tx2"/>
                </a:solidFill>
                <a:ea typeface="黑体" pitchFamily="49" charset="-122"/>
              </a:rPr>
              <a:t>大气科学研究生项目、</a:t>
            </a:r>
            <a:r>
              <a:rPr lang="en-US" altLang="zh-CN" sz="2000" i="1" smtClean="0">
                <a:solidFill>
                  <a:schemeClr val="tx2"/>
                </a:solidFill>
                <a:ea typeface="黑体" pitchFamily="49" charset="-122"/>
              </a:rPr>
              <a:t>UNR </a:t>
            </a:r>
            <a:r>
              <a:rPr lang="zh-CN" altLang="en-US" sz="2000" i="1" smtClean="0">
                <a:solidFill>
                  <a:schemeClr val="tx2"/>
                </a:solidFill>
                <a:ea typeface="黑体" pitchFamily="49" charset="-122"/>
              </a:rPr>
              <a:t>水文科学研究生项目（根据</a:t>
            </a:r>
            <a:r>
              <a:rPr lang="en-US" altLang="zh-CN" sz="2000" i="1" smtClean="0">
                <a:solidFill>
                  <a:schemeClr val="tx2"/>
                </a:solidFill>
                <a:ea typeface="黑体" pitchFamily="49" charset="-122"/>
              </a:rPr>
              <a:t>《</a:t>
            </a:r>
            <a:r>
              <a:rPr lang="zh-CN" altLang="en-US" sz="2000" i="1" smtClean="0">
                <a:solidFill>
                  <a:schemeClr val="tx2"/>
                </a:solidFill>
                <a:ea typeface="黑体" pitchFamily="49" charset="-122"/>
              </a:rPr>
              <a:t>美国新闻与报导</a:t>
            </a:r>
            <a:r>
              <a:rPr lang="en-US" altLang="zh-CN" sz="2000" i="1" smtClean="0">
                <a:solidFill>
                  <a:schemeClr val="tx2"/>
                </a:solidFill>
                <a:ea typeface="黑体" pitchFamily="49" charset="-122"/>
              </a:rPr>
              <a:t>》</a:t>
            </a:r>
            <a:r>
              <a:rPr lang="zh-CN" altLang="en-US" sz="2000" i="1" smtClean="0">
                <a:solidFill>
                  <a:schemeClr val="tx2"/>
                </a:solidFill>
                <a:ea typeface="黑体" pitchFamily="49" charset="-122"/>
              </a:rPr>
              <a:t>排名前 </a:t>
            </a:r>
            <a:r>
              <a:rPr lang="en-US" altLang="zh-CN" sz="2000" i="1" smtClean="0">
                <a:solidFill>
                  <a:schemeClr val="tx2"/>
                </a:solidFill>
                <a:ea typeface="黑体" pitchFamily="49" charset="-122"/>
              </a:rPr>
              <a:t>10</a:t>
            </a:r>
            <a:r>
              <a:rPr lang="zh-CN" altLang="en-US" sz="2000" i="1" smtClean="0">
                <a:solidFill>
                  <a:schemeClr val="tx2"/>
                </a:solidFill>
                <a:ea typeface="黑体" pitchFamily="49" charset="-122"/>
              </a:rPr>
              <a:t>）、 绿色能源项目等。</a:t>
            </a:r>
          </a:p>
          <a:p>
            <a:pPr marL="512763" lvl="1" indent="-228600">
              <a:lnSpc>
                <a:spcPct val="120000"/>
              </a:lnSpc>
            </a:pPr>
            <a:r>
              <a:rPr lang="en-US" altLang="zh-CN" sz="2200" smtClean="0">
                <a:ea typeface="黑体" pitchFamily="49" charset="-122"/>
              </a:rPr>
              <a:t>DRI </a:t>
            </a:r>
            <a:r>
              <a:rPr lang="zh-CN" altLang="en-US" sz="2200" smtClean="0">
                <a:ea typeface="黑体" pitchFamily="49" charset="-122"/>
              </a:rPr>
              <a:t>还致力于发展内华达州的 </a:t>
            </a:r>
            <a:r>
              <a:rPr lang="en-US" altLang="zh-CN" sz="2200" smtClean="0">
                <a:ea typeface="黑体" pitchFamily="49" charset="-122"/>
              </a:rPr>
              <a:t>K-12 </a:t>
            </a:r>
            <a:r>
              <a:rPr lang="zh-CN" altLang="en-US" sz="2200" smtClean="0">
                <a:ea typeface="黑体" pitchFamily="49" charset="-122"/>
              </a:rPr>
              <a:t>教育体系及其师资力量的专业培养</a:t>
            </a:r>
            <a:r>
              <a:rPr lang="zh-CN" altLang="en-US" sz="2200" i="1" smtClean="0">
                <a:ea typeface="黑体" pitchFamily="49" charset="-122"/>
              </a:rPr>
              <a:t>（“教师教育”）</a:t>
            </a:r>
            <a:endParaRPr lang="zh-CN" altLang="en-US" sz="1900" i="1" smtClean="0">
              <a:ea typeface="黑体" pitchFamily="49" charset="-122"/>
            </a:endParaRPr>
          </a:p>
          <a:p>
            <a:pPr marL="228600" indent="-228600">
              <a:lnSpc>
                <a:spcPct val="120000"/>
              </a:lnSpc>
              <a:buFont typeface="Wingdings" pitchFamily="2" charset="2"/>
              <a:buNone/>
            </a:pPr>
            <a:endParaRPr lang="zh-CN" altLang="en-US" sz="1100" smtClean="0">
              <a:ea typeface="黑体" pitchFamily="49" charset="-122"/>
            </a:endParaRPr>
          </a:p>
          <a:p>
            <a:pPr marL="228600" indent="-228600">
              <a:lnSpc>
                <a:spcPct val="120000"/>
              </a:lnSpc>
              <a:buFont typeface="Wingdings" pitchFamily="2" charset="2"/>
              <a:buNone/>
            </a:pPr>
            <a:r>
              <a:rPr lang="en-US" altLang="zh-CN" sz="2400" b="1" i="1" u="sng" smtClean="0">
                <a:solidFill>
                  <a:schemeClr val="tx2"/>
                </a:solidFill>
                <a:ea typeface="黑体" pitchFamily="49" charset="-122"/>
              </a:rPr>
              <a:t>UNR-DRI </a:t>
            </a:r>
            <a:r>
              <a:rPr lang="zh-CN" altLang="en-US" sz="2400" b="1" i="1" u="sng" smtClean="0">
                <a:solidFill>
                  <a:schemeClr val="tx2"/>
                </a:solidFill>
                <a:ea typeface="黑体" pitchFamily="49" charset="-122"/>
              </a:rPr>
              <a:t>技术转移办公室 </a:t>
            </a:r>
            <a:r>
              <a:rPr lang="en-US" altLang="zh-CN" sz="2400" b="1" i="1" u="sng" smtClean="0">
                <a:solidFill>
                  <a:schemeClr val="tx2"/>
                </a:solidFill>
                <a:ea typeface="黑体" pitchFamily="49" charset="-122"/>
              </a:rPr>
              <a:t>(TTO)</a:t>
            </a:r>
            <a:r>
              <a:rPr lang="zh-CN" altLang="en-US" sz="2400" b="1" i="1" u="sng" smtClean="0">
                <a:solidFill>
                  <a:schemeClr val="tx2"/>
                </a:solidFill>
                <a:ea typeface="黑体" pitchFamily="49" charset="-122"/>
              </a:rPr>
              <a:t>： </a:t>
            </a:r>
            <a:r>
              <a:rPr lang="en-US" altLang="zh-CN" sz="2400" smtClean="0">
                <a:ea typeface="黑体" pitchFamily="49" charset="-122"/>
              </a:rPr>
              <a:t>- </a:t>
            </a:r>
            <a:r>
              <a:rPr lang="zh-CN" altLang="en-US" sz="2400" smtClean="0">
                <a:ea typeface="黑体" pitchFamily="49" charset="-122"/>
              </a:rPr>
              <a:t>目的在于保护通过内华达大学里诺校区</a:t>
            </a:r>
            <a:r>
              <a:rPr lang="zh-CN" altLang="en-US" sz="2400" i="1" smtClean="0">
                <a:ea typeface="黑体" pitchFamily="49" charset="-122"/>
              </a:rPr>
              <a:t> </a:t>
            </a:r>
            <a:r>
              <a:rPr lang="en-US" altLang="zh-CN" sz="2400" i="1" smtClean="0">
                <a:ea typeface="黑体" pitchFamily="49" charset="-122"/>
              </a:rPr>
              <a:t>(UNR)</a:t>
            </a:r>
            <a:r>
              <a:rPr lang="zh-CN" altLang="en-US" sz="2400" smtClean="0">
                <a:ea typeface="黑体" pitchFamily="49" charset="-122"/>
              </a:rPr>
              <a:t> 和沙漠研究所</a:t>
            </a:r>
            <a:r>
              <a:rPr lang="zh-CN" altLang="en-US" sz="2400" i="1" smtClean="0">
                <a:ea typeface="黑体" pitchFamily="49" charset="-122"/>
              </a:rPr>
              <a:t> </a:t>
            </a:r>
            <a:r>
              <a:rPr lang="en-US" altLang="zh-CN" sz="2400" i="1" smtClean="0">
                <a:ea typeface="黑体" pitchFamily="49" charset="-122"/>
              </a:rPr>
              <a:t>(DRI)</a:t>
            </a:r>
            <a:r>
              <a:rPr lang="zh-CN" altLang="en-US" sz="2400" smtClean="0">
                <a:ea typeface="黑体" pitchFamily="49" charset="-122"/>
              </a:rPr>
              <a:t> 的研究活动产生的知识产权 </a:t>
            </a:r>
            <a:r>
              <a:rPr lang="en-US" altLang="zh-CN" sz="2400" smtClean="0">
                <a:ea typeface="黑体" pitchFamily="49" charset="-122"/>
              </a:rPr>
              <a:t>(IP)</a:t>
            </a:r>
            <a:r>
              <a:rPr lang="zh-CN" altLang="en-US" sz="2400" smtClean="0">
                <a:ea typeface="黑体" pitchFamily="49" charset="-122"/>
              </a:rPr>
              <a:t>，并将其商业化，这一过程称为技术转移。 </a:t>
            </a:r>
          </a:p>
          <a:p>
            <a:pPr marL="228600" indent="-228600">
              <a:lnSpc>
                <a:spcPct val="120000"/>
              </a:lnSpc>
              <a:buFont typeface="Wingdings" pitchFamily="2" charset="2"/>
              <a:buNone/>
            </a:pPr>
            <a:endParaRPr lang="zh-CN" altLang="en-US" sz="700" smtClean="0">
              <a:ea typeface="黑体" pitchFamily="49" charset="-122"/>
            </a:endParaRPr>
          </a:p>
          <a:p>
            <a:pPr marL="228600" indent="-228600">
              <a:lnSpc>
                <a:spcPct val="120000"/>
              </a:lnSpc>
              <a:buFont typeface="Wingdings" pitchFamily="2" charset="2"/>
              <a:buNone/>
            </a:pPr>
            <a:endParaRPr lang="zh-CN" altLang="en-US" sz="700" smtClean="0">
              <a:ea typeface="黑体" pitchFamily="49" charset="-122"/>
            </a:endParaRPr>
          </a:p>
          <a:p>
            <a:pPr marL="228600" indent="-228600">
              <a:lnSpc>
                <a:spcPct val="120000"/>
              </a:lnSpc>
              <a:buFont typeface="Wingdings" pitchFamily="2" charset="2"/>
              <a:buNone/>
            </a:pPr>
            <a:r>
              <a:rPr lang="zh-CN" altLang="en-US" sz="2200" b="1" i="1" u="sng" smtClean="0">
                <a:solidFill>
                  <a:schemeClr val="tx2"/>
                </a:solidFill>
                <a:ea typeface="黑体" pitchFamily="49" charset="-122"/>
              </a:rPr>
              <a:t>最新动态：</a:t>
            </a:r>
            <a:endParaRPr lang="zh-CN" altLang="en-US" sz="2000" i="1" u="sng" smtClean="0">
              <a:solidFill>
                <a:schemeClr val="tx2"/>
              </a:solidFill>
              <a:ea typeface="黑体" pitchFamily="49" charset="-122"/>
            </a:endParaRPr>
          </a:p>
          <a:p>
            <a:pPr marL="228600" indent="-228600">
              <a:lnSpc>
                <a:spcPct val="120000"/>
              </a:lnSpc>
            </a:pPr>
            <a:r>
              <a:rPr lang="zh-CN" altLang="en-US" sz="2000" i="1" smtClean="0">
                <a:ea typeface="黑体" pitchFamily="49" charset="-122"/>
              </a:rPr>
              <a:t>内华达大学里诺校区的帕特</a:t>
            </a:r>
            <a:r>
              <a:rPr lang="en-US" altLang="zh-CN" sz="2000" i="1" smtClean="0">
                <a:ea typeface="黑体" pitchFamily="49" charset="-122"/>
              </a:rPr>
              <a:t>·</a:t>
            </a:r>
            <a:r>
              <a:rPr lang="zh-CN" altLang="en-US" sz="2000" i="1" smtClean="0">
                <a:ea typeface="黑体" pitchFamily="49" charset="-122"/>
              </a:rPr>
              <a:t>阿诺特和伊恩</a:t>
            </a:r>
            <a:r>
              <a:rPr lang="en-US" altLang="zh-CN" sz="2000" i="1" smtClean="0">
                <a:ea typeface="黑体" pitchFamily="49" charset="-122"/>
              </a:rPr>
              <a:t>·</a:t>
            </a:r>
            <a:r>
              <a:rPr lang="zh-CN" altLang="en-US" sz="2000" i="1" smtClean="0">
                <a:ea typeface="黑体" pitchFamily="49" charset="-122"/>
              </a:rPr>
              <a:t>阿诺德发明了一种新型空气质量测量仪器，与科罗拉多州博尔德的 </a:t>
            </a:r>
            <a:r>
              <a:rPr lang="en-US" altLang="zh-CN" sz="2000" i="1" smtClean="0">
                <a:ea typeface="黑体" pitchFamily="49" charset="-122"/>
              </a:rPr>
              <a:t>Droplet Measurement Technologies </a:t>
            </a:r>
            <a:r>
              <a:rPr lang="zh-CN" altLang="en-US" sz="2000" i="1" smtClean="0">
                <a:ea typeface="黑体" pitchFamily="49" charset="-122"/>
              </a:rPr>
              <a:t>许可进行商业开发的旧技术相比，成本更低而且便携性和精度更高。</a:t>
            </a:r>
            <a:r>
              <a:rPr lang="en-US" altLang="zh-CN" sz="2000" i="1" u="sng" smtClean="0">
                <a:solidFill>
                  <a:schemeClr val="tx2"/>
                </a:solidFill>
                <a:ea typeface="黑体" pitchFamily="49" charset="-122"/>
              </a:rPr>
              <a:t>http://www.eurekalert.org/pub_releases/2011-03/uonr-uon032911.php</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4294967295"/>
          </p:nvPr>
        </p:nvSpPr>
        <p:spPr>
          <a:xfrm>
            <a:off x="561975" y="1906588"/>
            <a:ext cx="11811000" cy="6172200"/>
          </a:xfrm>
        </p:spPr>
        <p:txBody>
          <a:bodyPr/>
          <a:lstStyle/>
          <a:p>
            <a:pPr algn="ctr">
              <a:lnSpc>
                <a:spcPct val="90000"/>
              </a:lnSpc>
              <a:buFont typeface="Wingdings" pitchFamily="2" charset="2"/>
              <a:buNone/>
              <a:defRPr/>
            </a:pPr>
            <a:endParaRPr lang="zh-CN" altLang="en-US" sz="1400" b="1" smtClean="0">
              <a:solidFill>
                <a:schemeClr val="tx2"/>
              </a:solidFill>
              <a:effectLst>
                <a:outerShdw blurRad="38100" dist="38100" dir="2700000" algn="tl">
                  <a:srgbClr val="C0C0C0"/>
                </a:outerShdw>
              </a:effectLst>
              <a:ea typeface="黑体" pitchFamily="2" charset="-122"/>
              <a:sym typeface="Arial" pitchFamily="34" charset="0"/>
            </a:endParaRPr>
          </a:p>
          <a:p>
            <a:pPr algn="ctr">
              <a:lnSpc>
                <a:spcPct val="90000"/>
              </a:lnSpc>
              <a:buFont typeface="Wingdings" pitchFamily="2" charset="2"/>
              <a:buNone/>
              <a:defRPr/>
            </a:pPr>
            <a:r>
              <a:rPr lang="en-US" altLang="zh-CN" b="1" i="1" u="sng" smtClean="0">
                <a:solidFill>
                  <a:srgbClr val="2E5EE6"/>
                </a:solidFill>
                <a:effectLst>
                  <a:outerShdw blurRad="38100" dist="38100" dir="2700000" algn="tl">
                    <a:srgbClr val="C0C0C0"/>
                  </a:outerShdw>
                </a:effectLst>
                <a:ea typeface="黑体" pitchFamily="2" charset="-122"/>
                <a:sym typeface="Arial" pitchFamily="34" charset="0"/>
                <a:hlinkClick r:id="rId3"/>
              </a:rPr>
              <a:t>www.DiversifyNevada.com</a:t>
            </a:r>
            <a:endParaRPr lang="zh-CN" altLang="en-US" b="1" i="1" u="sng" smtClean="0">
              <a:solidFill>
                <a:srgbClr val="2E5EE6"/>
              </a:solidFill>
              <a:effectLst>
                <a:outerShdw blurRad="38100" dist="38100" dir="2700000" algn="tl">
                  <a:srgbClr val="C0C0C0"/>
                </a:outerShdw>
              </a:effectLst>
              <a:ea typeface="黑体" pitchFamily="2" charset="-122"/>
              <a:sym typeface="Arial" pitchFamily="34" charset="0"/>
            </a:endParaRPr>
          </a:p>
          <a:p>
            <a:pPr algn="ctr">
              <a:lnSpc>
                <a:spcPct val="90000"/>
              </a:lnSpc>
              <a:buFont typeface="Wingdings" pitchFamily="2" charset="2"/>
              <a:buNone/>
              <a:defRPr/>
            </a:pPr>
            <a:endParaRPr lang="zh-CN" altLang="en-US" sz="1400" b="1" smtClean="0">
              <a:solidFill>
                <a:schemeClr val="tx2"/>
              </a:solidFill>
              <a:effectLst>
                <a:outerShdw blurRad="38100" dist="38100" dir="2700000" algn="tl">
                  <a:srgbClr val="C0C0C0"/>
                </a:outerShdw>
              </a:effectLst>
              <a:ea typeface="黑体" pitchFamily="2" charset="-122"/>
              <a:sym typeface="Arial" pitchFamily="34" charset="0"/>
            </a:endParaRPr>
          </a:p>
          <a:p>
            <a:pPr algn="ctr">
              <a:lnSpc>
                <a:spcPct val="90000"/>
              </a:lnSpc>
              <a:buFont typeface="Wingdings" pitchFamily="2" charset="2"/>
              <a:buNone/>
              <a:defRPr/>
            </a:pPr>
            <a:r>
              <a:rPr lang="en-US" altLang="zh-CN" b="1" smtClean="0">
                <a:effectLst>
                  <a:outerShdw blurRad="38100" dist="38100" dir="2700000" algn="tl">
                    <a:srgbClr val="C0C0C0"/>
                  </a:outerShdw>
                </a:effectLst>
                <a:ea typeface="黑体" pitchFamily="2" charset="-122"/>
                <a:sym typeface="Wingdings" pitchFamily="2" charset="2"/>
              </a:rPr>
              <a:t>(800) 336-1600</a:t>
            </a:r>
            <a:endParaRPr lang="zh-CN" altLang="en-US" b="1" smtClean="0">
              <a:effectLst>
                <a:outerShdw blurRad="38100" dist="38100" dir="2700000" algn="tl">
                  <a:srgbClr val="C0C0C0"/>
                </a:outerShdw>
              </a:effectLst>
              <a:ea typeface="黑体" pitchFamily="2" charset="-122"/>
              <a:sym typeface="Wingdings" pitchFamily="2" charset="2"/>
            </a:endParaRPr>
          </a:p>
          <a:p>
            <a:pPr algn="ctr">
              <a:lnSpc>
                <a:spcPct val="90000"/>
              </a:lnSpc>
              <a:buFont typeface="Wingdings" pitchFamily="2" charset="2"/>
              <a:buNone/>
              <a:defRPr/>
            </a:pPr>
            <a:endParaRPr lang="zh-CN" altLang="en-US" sz="1000" b="1" smtClean="0">
              <a:effectLst>
                <a:outerShdw blurRad="38100" dist="38100" dir="2700000" algn="tl">
                  <a:srgbClr val="C0C0C0"/>
                </a:outerShdw>
              </a:effectLst>
              <a:ea typeface="黑体" pitchFamily="2" charset="-122"/>
              <a:sym typeface="Wingdings" pitchFamily="2" charset="2"/>
            </a:endParaRPr>
          </a:p>
          <a:p>
            <a:pPr algn="ctr">
              <a:lnSpc>
                <a:spcPct val="90000"/>
              </a:lnSpc>
              <a:buFont typeface="Wingdings" pitchFamily="2" charset="2"/>
              <a:buNone/>
              <a:defRPr/>
            </a:pPr>
            <a:endParaRPr lang="zh-CN" altLang="en-US" sz="1000" b="1" smtClean="0">
              <a:solidFill>
                <a:schemeClr val="tx2"/>
              </a:solidFill>
              <a:effectLst>
                <a:outerShdw blurRad="38100" dist="38100" dir="2700000" algn="tl">
                  <a:srgbClr val="C0C0C0"/>
                </a:outerShdw>
              </a:effectLst>
              <a:ea typeface="黑体" pitchFamily="2" charset="-122"/>
              <a:sym typeface="Arial" pitchFamily="34" charset="0"/>
            </a:endParaRPr>
          </a:p>
          <a:p>
            <a:pPr algn="ctr">
              <a:lnSpc>
                <a:spcPct val="90000"/>
              </a:lnSpc>
              <a:buFont typeface="Wingdings" pitchFamily="2" charset="2"/>
              <a:buNone/>
              <a:defRPr/>
            </a:pPr>
            <a:r>
              <a:rPr lang="en-US" altLang="zh-CN" sz="2800" smtClean="0">
                <a:effectLst>
                  <a:outerShdw blurRad="38100" dist="38100" dir="2700000" algn="tl">
                    <a:srgbClr val="C0C0C0"/>
                  </a:outerShdw>
                </a:effectLst>
                <a:ea typeface="黑体" pitchFamily="2" charset="-122"/>
                <a:sym typeface="Arial" pitchFamily="34" charset="0"/>
              </a:rPr>
              <a:t>808 West Nye Lane</a:t>
            </a:r>
            <a:endParaRPr lang="zh-CN" altLang="en-US" sz="2800" smtClean="0">
              <a:effectLst>
                <a:outerShdw blurRad="38100" dist="38100" dir="2700000" algn="tl">
                  <a:srgbClr val="C0C0C0"/>
                </a:outerShdw>
              </a:effectLst>
              <a:ea typeface="黑体" pitchFamily="2" charset="-122"/>
              <a:sym typeface="Arial" pitchFamily="34" charset="0"/>
            </a:endParaRPr>
          </a:p>
          <a:p>
            <a:pPr algn="ctr">
              <a:lnSpc>
                <a:spcPct val="90000"/>
              </a:lnSpc>
              <a:buFont typeface="Wingdings" pitchFamily="2" charset="2"/>
              <a:buNone/>
              <a:defRPr/>
            </a:pPr>
            <a:r>
              <a:rPr lang="en-US" altLang="zh-CN" sz="2800" smtClean="0">
                <a:effectLst>
                  <a:outerShdw blurRad="38100" dist="38100" dir="2700000" algn="tl">
                    <a:srgbClr val="C0C0C0"/>
                  </a:outerShdw>
                </a:effectLst>
                <a:ea typeface="黑体" pitchFamily="2" charset="-122"/>
                <a:sym typeface="Arial" pitchFamily="34" charset="0"/>
              </a:rPr>
              <a:t>Carson City, NV 89703</a:t>
            </a:r>
            <a:endParaRPr lang="zh-CN" altLang="en-US" sz="2800" smtClean="0">
              <a:effectLst>
                <a:outerShdw blurRad="38100" dist="38100" dir="2700000" algn="tl">
                  <a:srgbClr val="C0C0C0"/>
                </a:outerShdw>
              </a:effectLst>
              <a:ea typeface="黑体" pitchFamily="2" charset="-122"/>
              <a:sym typeface="Arial" pitchFamily="34" charset="0"/>
            </a:endParaRPr>
          </a:p>
          <a:p>
            <a:pPr algn="ctr">
              <a:lnSpc>
                <a:spcPct val="90000"/>
              </a:lnSpc>
              <a:buFont typeface="Wingdings" pitchFamily="2" charset="2"/>
              <a:buNone/>
              <a:defRPr/>
            </a:pPr>
            <a:r>
              <a:rPr lang="zh-CN" altLang="en-US" sz="2800" smtClean="0">
                <a:effectLst>
                  <a:outerShdw blurRad="38100" dist="38100" dir="2700000" algn="tl">
                    <a:srgbClr val="C0C0C0"/>
                  </a:outerShdw>
                </a:effectLst>
                <a:ea typeface="黑体" pitchFamily="2" charset="-122"/>
                <a:sym typeface="Arial" pitchFamily="34" charset="0"/>
              </a:rPr>
              <a:t>电话 </a:t>
            </a:r>
            <a:r>
              <a:rPr lang="en-US" altLang="zh-CN" sz="2800" smtClean="0">
                <a:effectLst>
                  <a:outerShdw blurRad="38100" dist="38100" dir="2700000" algn="tl">
                    <a:srgbClr val="C0C0C0"/>
                  </a:outerShdw>
                </a:effectLst>
                <a:ea typeface="黑体" pitchFamily="2" charset="-122"/>
                <a:sym typeface="Arial" pitchFamily="34" charset="0"/>
              </a:rPr>
              <a:t>(775) 687–9900</a:t>
            </a:r>
          </a:p>
          <a:p>
            <a:pPr algn="ctr">
              <a:lnSpc>
                <a:spcPct val="90000"/>
              </a:lnSpc>
              <a:buFont typeface="Wingdings" pitchFamily="2" charset="2"/>
              <a:buNone/>
              <a:defRPr/>
            </a:pPr>
            <a:r>
              <a:rPr lang="zh-CN" altLang="en-US" sz="2800" smtClean="0">
                <a:effectLst>
                  <a:outerShdw blurRad="38100" dist="38100" dir="2700000" algn="tl">
                    <a:srgbClr val="C0C0C0"/>
                  </a:outerShdw>
                </a:effectLst>
                <a:ea typeface="黑体" pitchFamily="2" charset="-122"/>
                <a:sym typeface="Arial" pitchFamily="34" charset="0"/>
              </a:rPr>
              <a:t>传真 </a:t>
            </a:r>
            <a:r>
              <a:rPr lang="en-US" altLang="zh-CN" sz="2800" smtClean="0">
                <a:effectLst>
                  <a:outerShdw blurRad="38100" dist="38100" dir="2700000" algn="tl">
                    <a:srgbClr val="C0C0C0"/>
                  </a:outerShdw>
                </a:effectLst>
                <a:ea typeface="黑体" pitchFamily="2" charset="-122"/>
                <a:sym typeface="Arial" pitchFamily="34" charset="0"/>
              </a:rPr>
              <a:t>(775) 687-9925</a:t>
            </a:r>
          </a:p>
          <a:p>
            <a:pPr algn="ctr">
              <a:lnSpc>
                <a:spcPct val="90000"/>
              </a:lnSpc>
              <a:buFont typeface="Wingdings" pitchFamily="2" charset="2"/>
              <a:buNone/>
              <a:defRPr/>
            </a:pPr>
            <a:endParaRPr lang="zh-CN" altLang="en-US" sz="2800" smtClean="0">
              <a:effectLst>
                <a:outerShdw blurRad="38100" dist="38100" dir="2700000" algn="tl">
                  <a:srgbClr val="C0C0C0"/>
                </a:outerShdw>
              </a:effectLst>
              <a:ea typeface="黑体" pitchFamily="2" charset="-122"/>
              <a:sym typeface="Wingdings" pitchFamily="2" charset="2"/>
            </a:endParaRPr>
          </a:p>
          <a:p>
            <a:pPr algn="ctr">
              <a:lnSpc>
                <a:spcPct val="90000"/>
              </a:lnSpc>
              <a:buFont typeface="Wingdings" pitchFamily="2" charset="2"/>
              <a:buNone/>
              <a:defRPr/>
            </a:pPr>
            <a:r>
              <a:rPr lang="en-US" altLang="zh-CN" sz="2800" smtClean="0">
                <a:effectLst>
                  <a:outerShdw blurRad="38100" dist="38100" dir="2700000" algn="tl">
                    <a:srgbClr val="C0C0C0"/>
                  </a:outerShdw>
                </a:effectLst>
                <a:ea typeface="黑体" pitchFamily="2" charset="-122"/>
                <a:sym typeface="Wingdings" pitchFamily="2" charset="2"/>
              </a:rPr>
              <a:t>555 E. Washington Avenue, Suite 5400</a:t>
            </a:r>
            <a:endParaRPr lang="zh-CN" altLang="en-US" sz="2800" smtClean="0">
              <a:effectLst>
                <a:outerShdw blurRad="38100" dist="38100" dir="2700000" algn="tl">
                  <a:srgbClr val="C0C0C0"/>
                </a:outerShdw>
              </a:effectLst>
              <a:ea typeface="黑体" pitchFamily="2" charset="-122"/>
              <a:sym typeface="Wingdings" pitchFamily="2" charset="2"/>
            </a:endParaRPr>
          </a:p>
          <a:p>
            <a:pPr algn="ctr">
              <a:lnSpc>
                <a:spcPct val="90000"/>
              </a:lnSpc>
              <a:buFont typeface="Wingdings" pitchFamily="2" charset="2"/>
              <a:buNone/>
              <a:defRPr/>
            </a:pPr>
            <a:r>
              <a:rPr lang="en-US" altLang="zh-CN" sz="2800" smtClean="0">
                <a:effectLst>
                  <a:outerShdw blurRad="38100" dist="38100" dir="2700000" algn="tl">
                    <a:srgbClr val="C0C0C0"/>
                  </a:outerShdw>
                </a:effectLst>
                <a:ea typeface="黑体" pitchFamily="2" charset="-122"/>
                <a:sym typeface="Wingdings" pitchFamily="2" charset="2"/>
              </a:rPr>
              <a:t>Las Vegas, NV 89101</a:t>
            </a:r>
            <a:endParaRPr lang="zh-CN" altLang="en-US" sz="2800" smtClean="0">
              <a:effectLst>
                <a:outerShdw blurRad="38100" dist="38100" dir="2700000" algn="tl">
                  <a:srgbClr val="C0C0C0"/>
                </a:outerShdw>
              </a:effectLst>
              <a:ea typeface="黑体" pitchFamily="2" charset="-122"/>
              <a:sym typeface="Wingdings" pitchFamily="2" charset="2"/>
            </a:endParaRPr>
          </a:p>
          <a:p>
            <a:pPr algn="ctr">
              <a:lnSpc>
                <a:spcPct val="90000"/>
              </a:lnSpc>
              <a:buFont typeface="Wingdings" pitchFamily="2" charset="2"/>
              <a:buNone/>
              <a:defRPr/>
            </a:pPr>
            <a:r>
              <a:rPr lang="zh-CN" altLang="en-US" sz="2800" smtClean="0">
                <a:effectLst>
                  <a:outerShdw blurRad="38100" dist="38100" dir="2700000" algn="tl">
                    <a:srgbClr val="C0C0C0"/>
                  </a:outerShdw>
                </a:effectLst>
                <a:ea typeface="黑体" pitchFamily="2" charset="-122"/>
                <a:sym typeface="Arial" pitchFamily="34" charset="0"/>
              </a:rPr>
              <a:t>电话 </a:t>
            </a:r>
            <a:r>
              <a:rPr lang="en-US" altLang="zh-CN" sz="2800" smtClean="0">
                <a:effectLst>
                  <a:outerShdw blurRad="38100" dist="38100" dir="2700000" algn="tl">
                    <a:srgbClr val="C0C0C0"/>
                  </a:outerShdw>
                </a:effectLst>
                <a:ea typeface="黑体" pitchFamily="2" charset="-122"/>
                <a:sym typeface="Arial" pitchFamily="34" charset="0"/>
              </a:rPr>
              <a:t>(702) 486-2700</a:t>
            </a:r>
          </a:p>
          <a:p>
            <a:pPr algn="ctr">
              <a:lnSpc>
                <a:spcPct val="90000"/>
              </a:lnSpc>
              <a:buFont typeface="Wingdings" pitchFamily="2" charset="2"/>
              <a:buNone/>
              <a:defRPr/>
            </a:pPr>
            <a:r>
              <a:rPr lang="zh-CN" altLang="en-US" sz="2800" smtClean="0">
                <a:effectLst>
                  <a:outerShdw blurRad="38100" dist="38100" dir="2700000" algn="tl">
                    <a:srgbClr val="C0C0C0"/>
                  </a:outerShdw>
                </a:effectLst>
                <a:ea typeface="黑体" pitchFamily="2" charset="-122"/>
                <a:sym typeface="Arial" pitchFamily="34" charset="0"/>
              </a:rPr>
              <a:t>传真 </a:t>
            </a:r>
            <a:r>
              <a:rPr lang="en-US" altLang="zh-CN" sz="2800" smtClean="0">
                <a:effectLst>
                  <a:outerShdw blurRad="38100" dist="38100" dir="2700000" algn="tl">
                    <a:srgbClr val="C0C0C0"/>
                  </a:outerShdw>
                </a:effectLst>
                <a:ea typeface="黑体" pitchFamily="2" charset="-122"/>
                <a:sym typeface="Arial" pitchFamily="34" charset="0"/>
              </a:rPr>
              <a:t>(702) 486-2701</a:t>
            </a:r>
          </a:p>
        </p:txBody>
      </p:sp>
      <p:sp>
        <p:nvSpPr>
          <p:cNvPr id="121859" name="Rectangle 3"/>
          <p:cNvSpPr>
            <a:spLocks noChangeArrowheads="1"/>
          </p:cNvSpPr>
          <p:nvPr/>
        </p:nvSpPr>
        <p:spPr bwMode="auto">
          <a:xfrm>
            <a:off x="714375" y="839788"/>
            <a:ext cx="11658600" cy="641350"/>
          </a:xfrm>
          <a:prstGeom prst="rect">
            <a:avLst/>
          </a:prstGeom>
          <a:noFill/>
          <a:ln w="9525">
            <a:noFill/>
            <a:miter lim="800000"/>
            <a:headEnd/>
            <a:tailEnd/>
          </a:ln>
          <a:effectLst/>
        </p:spPr>
        <p:txBody>
          <a:bodyPr>
            <a:spAutoFit/>
          </a:bodyPr>
          <a:lstStyle/>
          <a:p>
            <a:pPr algn="ctr" defTabSz="914400">
              <a:defRPr/>
            </a:pPr>
            <a:r>
              <a:rPr lang="zh-CN" altLang="en-US" sz="3600" b="1">
                <a:solidFill>
                  <a:schemeClr val="tx2"/>
                </a:solidFill>
                <a:effectLst>
                  <a:outerShdw blurRad="38100" dist="38100" dir="2700000" algn="tl">
                    <a:srgbClr val="C0C0C0"/>
                  </a:outerShdw>
                </a:effectLst>
                <a:latin typeface="Arial" pitchFamily="34" charset="0"/>
                <a:ea typeface="黑体" pitchFamily="2" charset="-122"/>
                <a:sym typeface="Arial" pitchFamily="34" charset="0"/>
              </a:rPr>
              <a:t>内华达经济发展委员会</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noChangeArrowheads="1"/>
          </p:cNvPicPr>
          <p:nvPr/>
        </p:nvPicPr>
        <p:blipFill>
          <a:blip r:embed="rId3" cstate="print"/>
          <a:srcRect/>
          <a:stretch>
            <a:fillRect/>
          </a:stretch>
        </p:blipFill>
        <p:spPr bwMode="auto">
          <a:xfrm>
            <a:off x="417104" y="922227"/>
            <a:ext cx="3035953" cy="1976658"/>
          </a:xfrm>
          <a:prstGeom prst="rect">
            <a:avLst/>
          </a:prstGeom>
          <a:ln>
            <a:noFill/>
          </a:ln>
          <a:effectLst>
            <a:softEdge rad="112500"/>
          </a:effectLst>
        </p:spPr>
      </p:pic>
      <p:sp>
        <p:nvSpPr>
          <p:cNvPr id="2" name="Title 1"/>
          <p:cNvSpPr>
            <a:spLocks noGrp="1"/>
          </p:cNvSpPr>
          <p:nvPr>
            <p:ph type="title" idx="4294967295"/>
          </p:nvPr>
        </p:nvSpPr>
        <p:spPr>
          <a:xfrm>
            <a:off x="638175" y="153988"/>
            <a:ext cx="11914188" cy="838200"/>
          </a:xfrm>
        </p:spPr>
        <p:txBody>
          <a:bodyPr/>
          <a:lstStyle/>
          <a:p>
            <a:pPr>
              <a:defRPr/>
            </a:pPr>
            <a:r>
              <a:rPr lang="zh-CN" altLang="en-US" sz="3600" smtClean="0">
                <a:solidFill>
                  <a:srgbClr val="003C7B"/>
                </a:solidFill>
                <a:effectLst>
                  <a:outerShdw blurRad="38100" dist="38100" dir="2700000" algn="tl">
                    <a:srgbClr val="C0C0C0"/>
                  </a:outerShdw>
                </a:effectLst>
                <a:ea typeface="黑体" pitchFamily="2" charset="-122"/>
                <a:sym typeface="Arial" pitchFamily="34" charset="0"/>
              </a:rPr>
              <a:t>全球竞争力：</a:t>
            </a:r>
          </a:p>
        </p:txBody>
      </p:sp>
      <p:sp>
        <p:nvSpPr>
          <p:cNvPr id="25603" name="Rectangle 8"/>
          <p:cNvSpPr>
            <a:spLocks noChangeArrowheads="1"/>
          </p:cNvSpPr>
          <p:nvPr/>
        </p:nvSpPr>
        <p:spPr bwMode="auto">
          <a:xfrm>
            <a:off x="3381375" y="1068388"/>
            <a:ext cx="9629775" cy="762000"/>
          </a:xfrm>
          <a:prstGeom prst="rect">
            <a:avLst/>
          </a:prstGeom>
          <a:noFill/>
          <a:ln w="9525">
            <a:noFill/>
            <a:miter lim="800000"/>
            <a:headEnd/>
            <a:tailEnd/>
          </a:ln>
        </p:spPr>
        <p:txBody>
          <a:bodyPr>
            <a:spAutoFit/>
          </a:bodyPr>
          <a:lstStyle/>
          <a:p>
            <a:pPr defTabSz="914400"/>
            <a:r>
              <a:rPr lang="zh-CN" altLang="en-US" sz="2200">
                <a:ea typeface="黑体" pitchFamily="49" charset="-122"/>
              </a:rPr>
              <a:t>世界经济论坛全球竞争力和绩效中心发布了 </a:t>
            </a:r>
            <a:br>
              <a:rPr lang="zh-CN" altLang="en-US" sz="2200">
                <a:ea typeface="黑体" pitchFamily="49" charset="-122"/>
              </a:rPr>
            </a:br>
            <a:r>
              <a:rPr lang="en-US" altLang="zh-CN" sz="2200" b="1" i="1">
                <a:solidFill>
                  <a:schemeClr val="tx2"/>
                </a:solidFill>
                <a:ea typeface="黑体" pitchFamily="49" charset="-122"/>
              </a:rPr>
              <a:t>2010–2011</a:t>
            </a:r>
            <a:r>
              <a:rPr lang="zh-CN" altLang="en-US" sz="2200" b="1">
                <a:solidFill>
                  <a:schemeClr val="tx2"/>
                </a:solidFill>
                <a:ea typeface="黑体" pitchFamily="49" charset="-122"/>
              </a:rPr>
              <a:t> </a:t>
            </a:r>
            <a:r>
              <a:rPr lang="zh-CN" altLang="en-US" sz="2200" b="1" i="1">
                <a:solidFill>
                  <a:schemeClr val="tx2"/>
                </a:solidFill>
                <a:ea typeface="黑体" pitchFamily="49" charset="-122"/>
              </a:rPr>
              <a:t>年全球竞争力报告</a:t>
            </a:r>
            <a:r>
              <a:rPr lang="zh-CN" altLang="en-US" sz="2200" b="1">
                <a:solidFill>
                  <a:schemeClr val="tx2"/>
                </a:solidFill>
                <a:ea typeface="黑体" pitchFamily="49" charset="-122"/>
              </a:rPr>
              <a:t>* </a:t>
            </a:r>
            <a:r>
              <a:rPr lang="zh-CN" altLang="en-US" sz="2200">
                <a:ea typeface="黑体" pitchFamily="49" charset="-122"/>
              </a:rPr>
              <a:t>，其中美国排名第 </a:t>
            </a:r>
            <a:r>
              <a:rPr lang="en-US" altLang="zh-CN" sz="2200">
                <a:ea typeface="黑体" pitchFamily="49" charset="-122"/>
              </a:rPr>
              <a:t>4.</a:t>
            </a:r>
          </a:p>
        </p:txBody>
      </p:sp>
      <p:graphicFrame>
        <p:nvGraphicFramePr>
          <p:cNvPr id="79018" name="Group 170"/>
          <p:cNvGraphicFramePr>
            <a:graphicFrameLocks noGrp="1"/>
          </p:cNvGraphicFramePr>
          <p:nvPr>
            <p:ph idx="4294967295"/>
          </p:nvPr>
        </p:nvGraphicFramePr>
        <p:xfrm>
          <a:off x="4981575" y="2744788"/>
          <a:ext cx="3581400" cy="1722437"/>
        </p:xfrm>
        <a:graphic>
          <a:graphicData uri="http://schemas.openxmlformats.org/drawingml/2006/table">
            <a:tbl>
              <a:tblPr/>
              <a:tblGrid>
                <a:gridCol w="2819400"/>
                <a:gridCol w="762000"/>
              </a:tblGrid>
              <a:tr h="685800">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t>国家</a:t>
                      </a:r>
                      <a:r>
                        <a:rPr kumimoji="0" lang="en-US" altLang="zh-CN"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t>/</a:t>
                      </a:r>
                      <a:r>
                        <a:rPr kumimoji="0" lang="zh-CN" altLang="en-US"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t>地区</a:t>
                      </a:r>
                      <a:r>
                        <a:rPr kumimoji="0" lang="en-US" altLang="zh-CN"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t>/</a:t>
                      </a:r>
                      <a:r>
                        <a:rPr kumimoji="0" lang="zh-CN" altLang="en-US"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t>经济体</a:t>
                      </a:r>
                      <a:r>
                        <a:rPr kumimoji="0" lang="en-US" altLang="zh-CN"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t/>
                      </a:r>
                      <a:br>
                        <a:rPr kumimoji="0" lang="en-US" altLang="zh-CN"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br>
                      <a:r>
                        <a:rPr kumimoji="0" lang="zh-CN" altLang="en-US"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t>（北美地区）</a:t>
                      </a:r>
                      <a:endParaRPr kumimoji="0" lang="en-US" altLang="zh-CN"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t>排名</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50195"/>
                      </a:srgbClr>
                    </a:solidFill>
                  </a:tcPr>
                </a:tc>
              </a:tr>
              <a:tr h="257175">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800" b="1"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美国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800" b="1"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57175">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加拿大</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r h="225425">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墨西哥</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66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bl>
          </a:graphicData>
        </a:graphic>
      </p:graphicFrame>
      <p:sp>
        <p:nvSpPr>
          <p:cNvPr id="25621" name="Rectangle 64"/>
          <p:cNvSpPr>
            <a:spLocks noChangeArrowheads="1"/>
          </p:cNvSpPr>
          <p:nvPr/>
        </p:nvSpPr>
        <p:spPr bwMode="auto">
          <a:xfrm>
            <a:off x="333375" y="3125788"/>
            <a:ext cx="4572000" cy="1006475"/>
          </a:xfrm>
          <a:prstGeom prst="rect">
            <a:avLst/>
          </a:prstGeom>
          <a:noFill/>
          <a:ln w="9525">
            <a:noFill/>
            <a:miter lim="800000"/>
            <a:headEnd/>
            <a:tailEnd/>
          </a:ln>
        </p:spPr>
        <p:txBody>
          <a:bodyPr>
            <a:spAutoFit/>
          </a:bodyPr>
          <a:lstStyle/>
          <a:p>
            <a:pPr defTabSz="914400"/>
            <a:r>
              <a:rPr lang="zh-CN" altLang="en-US" sz="2000">
                <a:ea typeface="黑体" pitchFamily="49" charset="-122"/>
              </a:rPr>
              <a:t>*该报告基于以下 </a:t>
            </a:r>
            <a:r>
              <a:rPr lang="en-US" altLang="zh-CN" sz="2000">
                <a:ea typeface="黑体" pitchFamily="49" charset="-122"/>
              </a:rPr>
              <a:t>12 </a:t>
            </a:r>
            <a:r>
              <a:rPr lang="zh-CN" altLang="en-US" sz="2000">
                <a:ea typeface="黑体" pitchFamily="49" charset="-122"/>
              </a:rPr>
              <a:t>个方面的竞争力基础因素，对全球 </a:t>
            </a:r>
            <a:r>
              <a:rPr lang="en-US" altLang="zh-CN" sz="2000">
                <a:ea typeface="黑体" pitchFamily="49" charset="-122"/>
              </a:rPr>
              <a:t>139 </a:t>
            </a:r>
            <a:r>
              <a:rPr lang="zh-CN" altLang="en-US" sz="2000">
                <a:ea typeface="黑体" pitchFamily="49" charset="-122"/>
              </a:rPr>
              <a:t>个经济体进行了详细的经济评估：</a:t>
            </a:r>
          </a:p>
        </p:txBody>
      </p:sp>
      <p:sp>
        <p:nvSpPr>
          <p:cNvPr id="78874" name="Text Box 74"/>
          <p:cNvSpPr txBox="1">
            <a:spLocks noChangeArrowheads="1"/>
          </p:cNvSpPr>
          <p:nvPr/>
        </p:nvSpPr>
        <p:spPr bwMode="auto">
          <a:xfrm>
            <a:off x="333375" y="8078788"/>
            <a:ext cx="3276600" cy="274637"/>
          </a:xfrm>
          <a:prstGeom prst="rect">
            <a:avLst/>
          </a:prstGeom>
          <a:noFill/>
          <a:ln w="9525">
            <a:noFill/>
            <a:miter lim="800000"/>
            <a:headEnd/>
            <a:tailEnd/>
          </a:ln>
        </p:spPr>
        <p:txBody>
          <a:bodyPr>
            <a:spAutoFit/>
          </a:bodyPr>
          <a:lstStyle/>
          <a:p>
            <a:pPr defTabSz="914400">
              <a:defRPr/>
            </a:pPr>
            <a:r>
              <a:rPr lang="zh-CN" altLang="en-US" sz="1200">
                <a:latin typeface="+mj-lt"/>
                <a:ea typeface="黑体" pitchFamily="2" charset="-122"/>
              </a:rPr>
              <a:t>来源： </a:t>
            </a:r>
            <a:r>
              <a:rPr lang="en-US" altLang="zh-CN" sz="1200" i="1" u="sng">
                <a:solidFill>
                  <a:schemeClr val="accent1"/>
                </a:solidFill>
                <a:latin typeface="+mj-lt"/>
                <a:ea typeface="黑体" pitchFamily="2" charset="-122"/>
              </a:rPr>
              <a:t>www.areadevelopment.com</a:t>
            </a:r>
          </a:p>
        </p:txBody>
      </p:sp>
      <p:sp>
        <p:nvSpPr>
          <p:cNvPr id="25623" name="Text Box 37"/>
          <p:cNvSpPr txBox="1">
            <a:spLocks noChangeArrowheads="1"/>
          </p:cNvSpPr>
          <p:nvPr/>
        </p:nvSpPr>
        <p:spPr bwMode="auto">
          <a:xfrm>
            <a:off x="638175" y="4497388"/>
            <a:ext cx="4114800" cy="3600450"/>
          </a:xfrm>
          <a:prstGeom prst="rect">
            <a:avLst/>
          </a:prstGeom>
          <a:noFill/>
          <a:ln w="9525">
            <a:noFill/>
            <a:miter lim="800000"/>
            <a:headEnd/>
            <a:tailEnd/>
          </a:ln>
        </p:spPr>
        <p:txBody>
          <a:bodyPr>
            <a:spAutoFit/>
          </a:bodyPr>
          <a:lstStyle/>
          <a:p>
            <a:pPr marL="495300" indent="-495300" defTabSz="914400"/>
            <a:r>
              <a:rPr lang="en-US" altLang="zh-CN" sz="1900">
                <a:ea typeface="黑体" pitchFamily="49" charset="-122"/>
              </a:rPr>
              <a:t>1. </a:t>
            </a:r>
            <a:r>
              <a:rPr lang="zh-CN" altLang="en-US" sz="1900">
                <a:ea typeface="黑体" pitchFamily="49" charset="-122"/>
              </a:rPr>
              <a:t>制度</a:t>
            </a:r>
          </a:p>
          <a:p>
            <a:pPr marL="495300" indent="-495300" defTabSz="914400"/>
            <a:r>
              <a:rPr lang="en-US" altLang="zh-CN" sz="1900">
                <a:ea typeface="黑体" pitchFamily="49" charset="-122"/>
              </a:rPr>
              <a:t>2. </a:t>
            </a:r>
            <a:r>
              <a:rPr lang="zh-CN" altLang="en-US" sz="1900">
                <a:ea typeface="黑体" pitchFamily="49" charset="-122"/>
              </a:rPr>
              <a:t>基础设施</a:t>
            </a:r>
          </a:p>
          <a:p>
            <a:pPr marL="495300" indent="-495300" defTabSz="914400"/>
            <a:r>
              <a:rPr lang="en-US" altLang="zh-CN" sz="1900">
                <a:ea typeface="黑体" pitchFamily="49" charset="-122"/>
              </a:rPr>
              <a:t>3. </a:t>
            </a:r>
            <a:r>
              <a:rPr lang="zh-CN" altLang="en-US" sz="1900">
                <a:ea typeface="黑体" pitchFamily="49" charset="-122"/>
              </a:rPr>
              <a:t>宏观经济稳定性</a:t>
            </a:r>
          </a:p>
          <a:p>
            <a:pPr marL="495300" indent="-495300" defTabSz="914400"/>
            <a:r>
              <a:rPr lang="en-US" altLang="zh-CN" sz="1900">
                <a:ea typeface="黑体" pitchFamily="49" charset="-122"/>
              </a:rPr>
              <a:t>4. </a:t>
            </a:r>
            <a:r>
              <a:rPr lang="zh-CN" altLang="en-US" sz="1900">
                <a:ea typeface="黑体" pitchFamily="49" charset="-122"/>
              </a:rPr>
              <a:t>医疗和基础教育</a:t>
            </a:r>
          </a:p>
          <a:p>
            <a:pPr marL="495300" indent="-495300" defTabSz="914400"/>
            <a:r>
              <a:rPr lang="en-US" altLang="zh-CN" sz="1900">
                <a:ea typeface="黑体" pitchFamily="49" charset="-122"/>
              </a:rPr>
              <a:t>5. </a:t>
            </a:r>
            <a:r>
              <a:rPr lang="zh-CN" altLang="en-US" sz="1900">
                <a:ea typeface="黑体" pitchFamily="49" charset="-122"/>
              </a:rPr>
              <a:t>高等教育和培训</a:t>
            </a:r>
          </a:p>
          <a:p>
            <a:pPr marL="495300" indent="-495300" defTabSz="914400"/>
            <a:r>
              <a:rPr lang="en-US" altLang="zh-CN" sz="1900">
                <a:ea typeface="黑体" pitchFamily="49" charset="-122"/>
              </a:rPr>
              <a:t>6. </a:t>
            </a:r>
            <a:r>
              <a:rPr lang="zh-CN" altLang="en-US" sz="1900">
                <a:ea typeface="黑体" pitchFamily="49" charset="-122"/>
              </a:rPr>
              <a:t>市场高效性</a:t>
            </a:r>
          </a:p>
          <a:p>
            <a:pPr marL="495300" indent="-495300" defTabSz="914400"/>
            <a:r>
              <a:rPr lang="en-US" altLang="zh-CN" sz="1900">
                <a:ea typeface="黑体" pitchFamily="49" charset="-122"/>
              </a:rPr>
              <a:t>7. </a:t>
            </a:r>
            <a:r>
              <a:rPr lang="zh-CN" altLang="en-US" sz="1900">
                <a:ea typeface="黑体" pitchFamily="49" charset="-122"/>
              </a:rPr>
              <a:t>劳动市场效率</a:t>
            </a:r>
          </a:p>
          <a:p>
            <a:pPr marL="495300" indent="-495300" defTabSz="914400"/>
            <a:r>
              <a:rPr lang="en-US" altLang="zh-CN" sz="1900">
                <a:ea typeface="黑体" pitchFamily="49" charset="-122"/>
              </a:rPr>
              <a:t>8. </a:t>
            </a:r>
            <a:r>
              <a:rPr lang="zh-CN" altLang="en-US" sz="1900">
                <a:ea typeface="黑体" pitchFamily="49" charset="-122"/>
              </a:rPr>
              <a:t>金融市场成熟度</a:t>
            </a:r>
          </a:p>
          <a:p>
            <a:pPr marL="495300" indent="-495300" defTabSz="914400"/>
            <a:r>
              <a:rPr lang="en-US" altLang="zh-CN" sz="1900">
                <a:ea typeface="黑体" pitchFamily="49" charset="-122"/>
              </a:rPr>
              <a:t>9. </a:t>
            </a:r>
            <a:r>
              <a:rPr lang="zh-CN" altLang="en-US" sz="1900">
                <a:ea typeface="黑体" pitchFamily="49" charset="-122"/>
              </a:rPr>
              <a:t>技术准备程度</a:t>
            </a:r>
          </a:p>
          <a:p>
            <a:pPr marL="495300" indent="-495300" defTabSz="914400"/>
            <a:r>
              <a:rPr lang="en-US" altLang="zh-CN" sz="1900">
                <a:ea typeface="黑体" pitchFamily="49" charset="-122"/>
              </a:rPr>
              <a:t>10. </a:t>
            </a:r>
            <a:r>
              <a:rPr lang="zh-CN" altLang="en-US" sz="1900">
                <a:ea typeface="黑体" pitchFamily="49" charset="-122"/>
              </a:rPr>
              <a:t>市场规模</a:t>
            </a:r>
          </a:p>
          <a:p>
            <a:pPr marL="495300" indent="-495300" defTabSz="914400"/>
            <a:r>
              <a:rPr lang="en-US" altLang="zh-CN" sz="1900">
                <a:ea typeface="黑体" pitchFamily="49" charset="-122"/>
              </a:rPr>
              <a:t>11. </a:t>
            </a:r>
            <a:r>
              <a:rPr lang="zh-CN" altLang="en-US" sz="1900">
                <a:ea typeface="黑体" pitchFamily="49" charset="-122"/>
              </a:rPr>
              <a:t>商业成熟度</a:t>
            </a:r>
          </a:p>
          <a:p>
            <a:pPr marL="495300" indent="-495300" defTabSz="914400"/>
            <a:r>
              <a:rPr lang="en-US" altLang="zh-CN" sz="1900">
                <a:ea typeface="黑体" pitchFamily="49" charset="-122"/>
              </a:rPr>
              <a:t>12. </a:t>
            </a:r>
            <a:r>
              <a:rPr lang="zh-CN" altLang="en-US" sz="1900">
                <a:ea typeface="黑体" pitchFamily="49" charset="-122"/>
              </a:rPr>
              <a:t>创新</a:t>
            </a:r>
          </a:p>
        </p:txBody>
      </p:sp>
      <p:graphicFrame>
        <p:nvGraphicFramePr>
          <p:cNvPr id="79019" name="Group 171"/>
          <p:cNvGraphicFramePr>
            <a:graphicFrameLocks noGrp="1"/>
          </p:cNvGraphicFramePr>
          <p:nvPr/>
        </p:nvGraphicFramePr>
        <p:xfrm>
          <a:off x="4981575" y="4573588"/>
          <a:ext cx="3581400" cy="2103437"/>
        </p:xfrm>
        <a:graphic>
          <a:graphicData uri="http://schemas.openxmlformats.org/drawingml/2006/table">
            <a:tbl>
              <a:tblPr/>
              <a:tblGrid>
                <a:gridCol w="2819400"/>
                <a:gridCol w="762000"/>
              </a:tblGrid>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17375E"/>
                          </a:solidFill>
                          <a:effectLst/>
                          <a:latin typeface="Arial" charset="0"/>
                          <a:ea typeface="ヒラギノ角ゴ Pro W3"/>
                          <a:cs typeface="ヒラギノ角ゴ Pro W3"/>
                          <a:sym typeface="Arial" charset="0"/>
                        </a:rPr>
                        <a:t>国家</a:t>
                      </a:r>
                      <a:r>
                        <a:rPr kumimoji="0" lang="en-US" altLang="zh-CN" sz="1800" b="1" i="0" u="none" strike="noStrike" cap="none" normalizeH="0" baseline="0" smtClean="0">
                          <a:ln>
                            <a:noFill/>
                          </a:ln>
                          <a:solidFill>
                            <a:srgbClr val="17375E"/>
                          </a:solidFill>
                          <a:effectLst/>
                          <a:latin typeface="Arial" charset="0"/>
                          <a:ea typeface="ヒラギノ角ゴ Pro W3"/>
                          <a:cs typeface="ヒラギノ角ゴ Pro W3"/>
                          <a:sym typeface="Arial" charset="0"/>
                        </a:rPr>
                        <a:t>/</a:t>
                      </a:r>
                      <a:r>
                        <a:rPr kumimoji="0" lang="zh-CN" altLang="en-US" sz="1800" b="1" i="0" u="none" strike="noStrike" cap="none" normalizeH="0" baseline="0" smtClean="0">
                          <a:ln>
                            <a:noFill/>
                          </a:ln>
                          <a:solidFill>
                            <a:srgbClr val="17375E"/>
                          </a:solidFill>
                          <a:effectLst/>
                          <a:latin typeface="Arial" charset="0"/>
                          <a:ea typeface="ヒラギノ角ゴ Pro W3"/>
                          <a:cs typeface="ヒラギノ角ゴ Pro W3"/>
                          <a:sym typeface="Arial" charset="0"/>
                        </a:rPr>
                        <a:t>地区</a:t>
                      </a:r>
                      <a:r>
                        <a:rPr kumimoji="0" lang="en-US" altLang="zh-CN" sz="1800" b="1" i="0" u="none" strike="noStrike" cap="none" normalizeH="0" baseline="0" smtClean="0">
                          <a:ln>
                            <a:noFill/>
                          </a:ln>
                          <a:solidFill>
                            <a:srgbClr val="17375E"/>
                          </a:solidFill>
                          <a:effectLst/>
                          <a:latin typeface="Arial" charset="0"/>
                          <a:ea typeface="ヒラギノ角ゴ Pro W3"/>
                          <a:cs typeface="ヒラギノ角ゴ Pro W3"/>
                          <a:sym typeface="Arial" charset="0"/>
                        </a:rPr>
                        <a:t>/</a:t>
                      </a:r>
                      <a:r>
                        <a:rPr kumimoji="0" lang="zh-CN" altLang="en-US" sz="1800" b="1" i="0" u="none" strike="noStrike" cap="none" normalizeH="0" baseline="0" smtClean="0">
                          <a:ln>
                            <a:noFill/>
                          </a:ln>
                          <a:solidFill>
                            <a:srgbClr val="17375E"/>
                          </a:solidFill>
                          <a:effectLst/>
                          <a:latin typeface="Arial" charset="0"/>
                          <a:ea typeface="ヒラギノ角ゴ Pro W3"/>
                          <a:cs typeface="ヒラギノ角ゴ Pro W3"/>
                          <a:sym typeface="Arial" charset="0"/>
                        </a:rPr>
                        <a:t>经济体</a:t>
                      </a:r>
                      <a:r>
                        <a:rPr kumimoji="0" lang="en-US" altLang="zh-CN" sz="1800" b="1" i="0" u="none" strike="noStrike" cap="none" normalizeH="0" baseline="0" smtClean="0">
                          <a:ln>
                            <a:noFill/>
                          </a:ln>
                          <a:solidFill>
                            <a:srgbClr val="17375E"/>
                          </a:solidFill>
                          <a:effectLst/>
                          <a:latin typeface="Arial" charset="0"/>
                          <a:ea typeface="ヒラギノ角ゴ Pro W3"/>
                          <a:cs typeface="ヒラギノ角ゴ Pro W3"/>
                          <a:sym typeface="Arial" charset="0"/>
                        </a:rPr>
                        <a:t/>
                      </a:r>
                      <a:br>
                        <a:rPr kumimoji="0" lang="en-US" altLang="zh-CN" sz="1800" b="1" i="0" u="none" strike="noStrike" cap="none" normalizeH="0" baseline="0" smtClean="0">
                          <a:ln>
                            <a:noFill/>
                          </a:ln>
                          <a:solidFill>
                            <a:srgbClr val="17375E"/>
                          </a:solidFill>
                          <a:effectLst/>
                          <a:latin typeface="Arial" charset="0"/>
                          <a:ea typeface="ヒラギノ角ゴ Pro W3"/>
                          <a:cs typeface="ヒラギノ角ゴ Pro W3"/>
                          <a:sym typeface="Arial" charset="0"/>
                        </a:rPr>
                      </a:br>
                      <a:r>
                        <a:rPr kumimoji="0" lang="zh-CN" altLang="en-US" sz="1800" b="1" i="0" u="none" strike="noStrike" cap="none" normalizeH="0" baseline="0" smtClean="0">
                          <a:ln>
                            <a:noFill/>
                          </a:ln>
                          <a:solidFill>
                            <a:srgbClr val="17375E"/>
                          </a:solidFill>
                          <a:effectLst/>
                          <a:latin typeface="Arial" charset="0"/>
                          <a:ea typeface="ヒラギノ角ゴ Pro W3"/>
                          <a:cs typeface="ヒラギノ角ゴ Pro W3"/>
                          <a:sym typeface="Arial" charset="0"/>
                        </a:rPr>
                        <a:t>（亚洲）</a:t>
                      </a:r>
                      <a:endParaRPr kumimoji="0" lang="en-US" altLang="zh-CN" sz="1800" b="1" i="0" u="none" strike="noStrike" cap="none" normalizeH="0" baseline="0" smtClean="0">
                        <a:ln>
                          <a:noFill/>
                        </a:ln>
                        <a:solidFill>
                          <a:srgbClr val="17375E"/>
                        </a:solidFill>
                        <a:effectLst/>
                        <a:latin typeface="Arial" charset="0"/>
                        <a:ea typeface="ヒラギノ角ゴ Pro W3"/>
                        <a:cs typeface="ヒラギノ角ゴ Pro W3"/>
                        <a:sym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t>排名</a:t>
                      </a:r>
                      <a:endParaRPr kumimoji="0" lang="en-US" altLang="zh-CN"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50195"/>
                      </a:srgbClr>
                    </a:solidFill>
                  </a:tcPr>
                </a:tc>
              </a:tr>
              <a:tr h="257175">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ヒラギノ角ゴ Pro W3"/>
                          <a:cs typeface="ヒラギノ角ゴ Pro W3"/>
                          <a:sym typeface="Arial" charset="0"/>
                        </a:rPr>
                        <a:t>新加坡</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ヒラギノ角ゴ Pro W3"/>
                          <a:cs typeface="ヒラギノ角ゴ Pro W3"/>
                          <a:sym typeface="Arial" charset="0"/>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r h="257175">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ヒラギノ角ゴ Pro W3"/>
                          <a:cs typeface="ヒラギノ角ゴ Pro W3"/>
                          <a:sym typeface="Arial" charset="0"/>
                        </a:rPr>
                        <a:t>日本</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ヒラギノ角ゴ Pro W3"/>
                          <a:cs typeface="ヒラギノ角ゴ Pro W3"/>
                          <a:sym typeface="Arial" charset="0"/>
                        </a:rPr>
                        <a:t>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r h="225425">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ヒラギノ角ゴ Pro W3"/>
                          <a:cs typeface="ヒラギノ角ゴ Pro W3"/>
                          <a:sym typeface="Arial" charset="0"/>
                        </a:rPr>
                        <a:t>中国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ヒラギノ角ゴ Pro W3"/>
                          <a:cs typeface="ヒラギノ角ゴ Pro W3"/>
                          <a:sym typeface="Arial" charset="0"/>
                        </a:rPr>
                        <a:t>13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r h="225425">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ヒラギノ角ゴ Pro W3"/>
                          <a:cs typeface="ヒラギノ角ゴ Pro W3"/>
                          <a:sym typeface="Arial" charset="0"/>
                        </a:rPr>
                        <a:t>香港特别行政区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ヒラギノ角ゴ Pro W3"/>
                          <a:cs typeface="ヒラギノ角ゴ Pro W3"/>
                          <a:sym typeface="Arial" charset="0"/>
                        </a:rPr>
                        <a:t>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bl>
          </a:graphicData>
        </a:graphic>
      </p:graphicFrame>
      <p:graphicFrame>
        <p:nvGraphicFramePr>
          <p:cNvPr id="79022" name="Group 174"/>
          <p:cNvGraphicFramePr>
            <a:graphicFrameLocks noGrp="1"/>
          </p:cNvGraphicFramePr>
          <p:nvPr/>
        </p:nvGraphicFramePr>
        <p:xfrm>
          <a:off x="8867775" y="2744788"/>
          <a:ext cx="3733800" cy="5207000"/>
        </p:xfrm>
        <a:graphic>
          <a:graphicData uri="http://schemas.openxmlformats.org/drawingml/2006/table">
            <a:tbl>
              <a:tblPr/>
              <a:tblGrid>
                <a:gridCol w="2940050"/>
                <a:gridCol w="793750"/>
              </a:tblGrid>
              <a:tr h="685800">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t>国家</a:t>
                      </a:r>
                      <a:r>
                        <a:rPr kumimoji="0" lang="en-US" altLang="zh-CN"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t>/</a:t>
                      </a:r>
                      <a:r>
                        <a:rPr kumimoji="0" lang="zh-CN" altLang="en-US"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t>地区</a:t>
                      </a:r>
                      <a:r>
                        <a:rPr kumimoji="0" lang="en-US" altLang="zh-CN"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t>/</a:t>
                      </a:r>
                      <a:r>
                        <a:rPr kumimoji="0" lang="zh-CN" altLang="en-US"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t>经济体（欧洲）</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rPr>
                        <a:t>排名</a:t>
                      </a:r>
                      <a:endParaRPr kumimoji="0" lang="en-US" altLang="zh-CN" sz="1800" b="1" i="0" u="none" strike="noStrike" cap="none" normalizeH="0" baseline="0" smtClean="0">
                        <a:ln>
                          <a:noFill/>
                        </a:ln>
                        <a:solidFill>
                          <a:srgbClr val="17375E"/>
                        </a:solidFill>
                        <a:effectLst/>
                        <a:latin typeface="Arial" charset="0"/>
                        <a:ea typeface="黑体" pitchFamily="49" charset="-122"/>
                        <a:cs typeface="ヒラギノ角ゴ Pro W3"/>
                        <a:sym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50195"/>
                      </a:srgbClr>
                    </a:solidFill>
                  </a:tcPr>
                </a:tc>
              </a:tr>
              <a:tr h="377825">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瑞士</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6238">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瑞典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r h="377825">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德国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r h="376238">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芬兰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r h="377825">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荷兰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r h="376238">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丹麦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r h="377825">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英国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r h="376238">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挪威</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14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r h="376238">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法国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15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r h="376238">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奥地利</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18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r h="376238">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比利时</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r h="376238">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卢森堡</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charset="0"/>
                          <a:ea typeface="黑体" pitchFamily="49" charset="-122"/>
                          <a:cs typeface="ヒラギノ角ゴ Pro W3"/>
                          <a:sym typeface="Arial" charset="0"/>
                        </a:rPr>
                        <a:t>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bl>
          </a:graphicData>
        </a:graphic>
      </p:graphicFrame>
      <p:graphicFrame>
        <p:nvGraphicFramePr>
          <p:cNvPr id="79030" name="Group 182"/>
          <p:cNvGraphicFramePr>
            <a:graphicFrameLocks noGrp="1"/>
          </p:cNvGraphicFramePr>
          <p:nvPr/>
        </p:nvGraphicFramePr>
        <p:xfrm>
          <a:off x="4981575" y="6859588"/>
          <a:ext cx="3581400" cy="1311275"/>
        </p:xfrm>
        <a:graphic>
          <a:graphicData uri="http://schemas.openxmlformats.org/drawingml/2006/table">
            <a:tbl>
              <a:tblPr/>
              <a:tblGrid>
                <a:gridCol w="2819400"/>
                <a:gridCol w="762000"/>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17375E"/>
                          </a:solidFill>
                          <a:effectLst/>
                          <a:latin typeface="Arial" pitchFamily="34" charset="0"/>
                          <a:ea typeface="黑体" pitchFamily="2" charset="-122"/>
                          <a:cs typeface="ヒラギノ角ゴ Pro W3"/>
                          <a:sym typeface="Arial" pitchFamily="34" charset="0"/>
                        </a:rPr>
                        <a:t>国家</a:t>
                      </a:r>
                      <a:r>
                        <a:rPr kumimoji="0" lang="en-US" altLang="zh-CN" sz="1800" b="1" i="0" u="none" strike="noStrike" cap="none" normalizeH="0" baseline="0" smtClean="0">
                          <a:ln>
                            <a:noFill/>
                          </a:ln>
                          <a:solidFill>
                            <a:srgbClr val="17375E"/>
                          </a:solidFill>
                          <a:effectLst/>
                          <a:latin typeface="Arial" pitchFamily="34" charset="0"/>
                          <a:ea typeface="黑体" pitchFamily="2" charset="-122"/>
                          <a:cs typeface="ヒラギノ角ゴ Pro W3"/>
                          <a:sym typeface="Arial" pitchFamily="34" charset="0"/>
                        </a:rPr>
                        <a:t>/</a:t>
                      </a:r>
                      <a:r>
                        <a:rPr kumimoji="0" lang="zh-CN" altLang="en-US" sz="1800" b="1" i="0" u="none" strike="noStrike" cap="none" normalizeH="0" baseline="0" smtClean="0">
                          <a:ln>
                            <a:noFill/>
                          </a:ln>
                          <a:solidFill>
                            <a:srgbClr val="17375E"/>
                          </a:solidFill>
                          <a:effectLst/>
                          <a:latin typeface="Arial" pitchFamily="34" charset="0"/>
                          <a:ea typeface="黑体" pitchFamily="2" charset="-122"/>
                          <a:cs typeface="ヒラギノ角ゴ Pro W3"/>
                          <a:sym typeface="Arial" pitchFamily="34" charset="0"/>
                        </a:rPr>
                        <a:t>地区</a:t>
                      </a:r>
                      <a:r>
                        <a:rPr kumimoji="0" lang="en-US" altLang="zh-CN" sz="1800" b="1" i="0" u="none" strike="noStrike" cap="none" normalizeH="0" baseline="0" smtClean="0">
                          <a:ln>
                            <a:noFill/>
                          </a:ln>
                          <a:solidFill>
                            <a:srgbClr val="17375E"/>
                          </a:solidFill>
                          <a:effectLst/>
                          <a:latin typeface="Arial" pitchFamily="34" charset="0"/>
                          <a:ea typeface="黑体" pitchFamily="2" charset="-122"/>
                          <a:cs typeface="ヒラギノ角ゴ Pro W3"/>
                          <a:sym typeface="Arial" pitchFamily="34" charset="0"/>
                        </a:rPr>
                        <a:t>/</a:t>
                      </a:r>
                      <a:r>
                        <a:rPr kumimoji="0" lang="zh-CN" altLang="en-US" sz="1800" b="1" i="0" u="none" strike="noStrike" cap="none" normalizeH="0" baseline="0" smtClean="0">
                          <a:ln>
                            <a:noFill/>
                          </a:ln>
                          <a:solidFill>
                            <a:srgbClr val="17375E"/>
                          </a:solidFill>
                          <a:effectLst/>
                          <a:latin typeface="Arial" pitchFamily="34" charset="0"/>
                          <a:ea typeface="黑体" pitchFamily="2" charset="-122"/>
                          <a:cs typeface="ヒラギノ角ゴ Pro W3"/>
                          <a:sym typeface="Arial" pitchFamily="34" charset="0"/>
                        </a:rPr>
                        <a:t>经济体</a:t>
                      </a:r>
                      <a:r>
                        <a:rPr kumimoji="0" lang="en-US" altLang="zh-CN" sz="1800" b="1" i="0" u="none" strike="noStrike" cap="none" normalizeH="0" baseline="0" smtClean="0">
                          <a:ln>
                            <a:noFill/>
                          </a:ln>
                          <a:solidFill>
                            <a:srgbClr val="17375E"/>
                          </a:solidFill>
                          <a:effectLst/>
                          <a:latin typeface="Arial" pitchFamily="34" charset="0"/>
                          <a:ea typeface="黑体" pitchFamily="2" charset="-122"/>
                          <a:cs typeface="ヒラギノ角ゴ Pro W3"/>
                          <a:sym typeface="Arial" pitchFamily="34" charset="0"/>
                        </a:rPr>
                        <a:t/>
                      </a:r>
                      <a:br>
                        <a:rPr kumimoji="0" lang="en-US" altLang="zh-CN" sz="1800" b="1" i="0" u="none" strike="noStrike" cap="none" normalizeH="0" baseline="0" smtClean="0">
                          <a:ln>
                            <a:noFill/>
                          </a:ln>
                          <a:solidFill>
                            <a:srgbClr val="17375E"/>
                          </a:solidFill>
                          <a:effectLst/>
                          <a:latin typeface="Arial" pitchFamily="34" charset="0"/>
                          <a:ea typeface="黑体" pitchFamily="2" charset="-122"/>
                          <a:cs typeface="ヒラギノ角ゴ Pro W3"/>
                          <a:sym typeface="Arial" pitchFamily="34" charset="0"/>
                        </a:rPr>
                      </a:br>
                      <a:r>
                        <a:rPr kumimoji="0" lang="zh-CN" altLang="en-US" sz="1800" b="1" i="0" u="none" strike="noStrike" cap="none" normalizeH="0" baseline="0" smtClean="0">
                          <a:ln>
                            <a:noFill/>
                          </a:ln>
                          <a:solidFill>
                            <a:srgbClr val="17375E"/>
                          </a:solidFill>
                          <a:effectLst/>
                          <a:latin typeface="Arial" pitchFamily="34" charset="0"/>
                          <a:ea typeface="黑体" pitchFamily="2" charset="-122"/>
                          <a:cs typeface="ヒラギノ角ゴ Pro W3"/>
                          <a:sym typeface="Arial" pitchFamily="34" charset="0"/>
                        </a:rPr>
                        <a:t>（其他地区）</a:t>
                      </a:r>
                      <a:endParaRPr kumimoji="0" lang="en-US" altLang="zh-CN" sz="1800" b="1" i="0" u="none" strike="noStrike" cap="none" normalizeH="0" baseline="0" smtClean="0">
                        <a:ln>
                          <a:noFill/>
                        </a:ln>
                        <a:solidFill>
                          <a:srgbClr val="17375E"/>
                        </a:solidFill>
                        <a:effectLst/>
                        <a:latin typeface="Arial" pitchFamily="34" charset="0"/>
                        <a:ea typeface="黑体" pitchFamily="2" charset="-122"/>
                        <a:cs typeface="ヒラギノ角ゴ Pro W3"/>
                        <a:sym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800" b="1" i="0" u="none" strike="noStrike" cap="none" normalizeH="0" baseline="0" smtClean="0">
                          <a:ln>
                            <a:noFill/>
                          </a:ln>
                          <a:solidFill>
                            <a:srgbClr val="17375E"/>
                          </a:solidFill>
                          <a:effectLst/>
                          <a:latin typeface="Arial" pitchFamily="34" charset="0"/>
                          <a:ea typeface="黑体" pitchFamily="2" charset="-122"/>
                          <a:cs typeface="ヒラギノ角ゴ Pro W3"/>
                          <a:sym typeface="Arial" pitchFamily="34" charset="0"/>
                        </a:rPr>
                        <a:t>排名</a:t>
                      </a:r>
                      <a:endParaRPr kumimoji="0" lang="en-US" altLang="zh-CN" sz="1800" b="1" i="0" u="none" strike="noStrike" cap="none" normalizeH="0" baseline="0" smtClean="0">
                        <a:ln>
                          <a:noFill/>
                        </a:ln>
                        <a:solidFill>
                          <a:srgbClr val="17375E"/>
                        </a:solidFill>
                        <a:effectLst/>
                        <a:latin typeface="Arial" pitchFamily="34" charset="0"/>
                        <a:ea typeface="黑体" pitchFamily="2" charset="-122"/>
                        <a:cs typeface="ヒラギノ角ゴ Pro W3"/>
                        <a:sym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50195"/>
                      </a:srgbClr>
                    </a:solidFill>
                  </a:tcPr>
                </a:tc>
              </a:tr>
              <a:tr h="257175">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pitchFamily="34" charset="0"/>
                          <a:ea typeface="黑体" pitchFamily="2" charset="-122"/>
                          <a:cs typeface="ヒラギノ角ゴ Pro W3"/>
                          <a:sym typeface="Arial" pitchFamily="34" charset="0"/>
                        </a:rPr>
                        <a:t>澳大利亚</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pitchFamily="34" charset="0"/>
                          <a:ea typeface="黑体" pitchFamily="2" charset="-122"/>
                          <a:cs typeface="ヒラギノ角ゴ Pro W3"/>
                          <a:sym typeface="Arial" pitchFamily="34" charset="0"/>
                        </a:rPr>
                        <a:t>16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r h="257175">
                <a:tc>
                  <a:txBody>
                    <a:bodyPr/>
                    <a:lstStyle/>
                    <a:p>
                      <a:pPr marL="0" marR="0" lvl="0" indent="0" algn="l" defTabSz="914400" rtl="0" eaLnBrk="0" fontAlgn="base" latinLnBrk="0" hangingPunct="0">
                        <a:lnSpc>
                          <a:spcPct val="100000"/>
                        </a:lnSpc>
                        <a:spcBef>
                          <a:spcPct val="0"/>
                        </a:spcBef>
                        <a:spcAft>
                          <a:spcPct val="0"/>
                        </a:spcAft>
                        <a:buClr>
                          <a:schemeClr val="tx2"/>
                        </a:buClr>
                        <a:buSzPct val="80000"/>
                        <a:buFontTx/>
                        <a:buNone/>
                        <a:tabLst/>
                      </a:pPr>
                      <a:r>
                        <a:rPr kumimoji="0" lang="zh-CN" altLang="en-US" sz="1600" b="0" i="0" u="none" strike="noStrike" cap="none" normalizeH="0" baseline="0" smtClean="0">
                          <a:ln>
                            <a:noFill/>
                          </a:ln>
                          <a:solidFill>
                            <a:srgbClr val="000000"/>
                          </a:solidFill>
                          <a:effectLst/>
                          <a:latin typeface="Arial" pitchFamily="34" charset="0"/>
                          <a:ea typeface="黑体" pitchFamily="2" charset="-122"/>
                          <a:cs typeface="ヒラギノ角ゴ Pro W3"/>
                          <a:sym typeface="Arial" pitchFamily="34" charset="0"/>
                        </a:rPr>
                        <a:t>卡塔尔</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Tx/>
                        <a:buNone/>
                        <a:tabLst/>
                      </a:pPr>
                      <a:r>
                        <a:rPr kumimoji="0" lang="en-US" altLang="zh-CN" sz="1600" b="0" i="0" u="none" strike="noStrike" cap="none" normalizeH="0" baseline="0" smtClean="0">
                          <a:ln>
                            <a:noFill/>
                          </a:ln>
                          <a:solidFill>
                            <a:srgbClr val="000000"/>
                          </a:solidFill>
                          <a:effectLst/>
                          <a:latin typeface="Arial" pitchFamily="34" charset="0"/>
                          <a:ea typeface="黑体" pitchFamily="2" charset="-122"/>
                          <a:cs typeface="ヒラギノ角ゴ Pro W3"/>
                          <a:sym typeface="Arial" pitchFamily="34" charset="0"/>
                        </a:rPr>
                        <a:t>17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79999"/>
                      </a:schemeClr>
                    </a:solidFill>
                  </a:tcPr>
                </a:tc>
              </a:tr>
            </a:tbl>
          </a:graphicData>
        </a:graphic>
      </p:graphicFrame>
      <p:sp>
        <p:nvSpPr>
          <p:cNvPr id="25702" name="Text Box 74"/>
          <p:cNvSpPr txBox="1">
            <a:spLocks noChangeArrowheads="1"/>
          </p:cNvSpPr>
          <p:nvPr/>
        </p:nvSpPr>
        <p:spPr bwMode="auto">
          <a:xfrm>
            <a:off x="4829175" y="2287588"/>
            <a:ext cx="7467600" cy="396875"/>
          </a:xfrm>
          <a:prstGeom prst="rect">
            <a:avLst/>
          </a:prstGeom>
          <a:noFill/>
          <a:ln w="9525">
            <a:noFill/>
            <a:miter lim="800000"/>
            <a:headEnd/>
            <a:tailEnd/>
          </a:ln>
        </p:spPr>
        <p:txBody>
          <a:bodyPr>
            <a:spAutoFit/>
          </a:bodyPr>
          <a:lstStyle/>
          <a:p>
            <a:pPr defTabSz="914400"/>
            <a:r>
              <a:rPr lang="zh-CN" altLang="en-US" sz="2000" b="1" u="sng">
                <a:solidFill>
                  <a:schemeClr val="tx2"/>
                </a:solidFill>
                <a:ea typeface="黑体" pitchFamily="49" charset="-122"/>
              </a:rPr>
              <a:t>排名前 </a:t>
            </a:r>
            <a:r>
              <a:rPr lang="en-US" altLang="zh-CN" sz="2000" b="1" u="sng">
                <a:solidFill>
                  <a:schemeClr val="tx2"/>
                </a:solidFill>
                <a:ea typeface="黑体" pitchFamily="49" charset="-122"/>
              </a:rPr>
              <a:t>20 </a:t>
            </a:r>
            <a:r>
              <a:rPr lang="zh-CN" altLang="en-US" sz="2000" b="1" u="sng">
                <a:solidFill>
                  <a:schemeClr val="tx2"/>
                </a:solidFill>
                <a:ea typeface="黑体" pitchFamily="49" charset="-122"/>
              </a:rPr>
              <a:t>的国家</a:t>
            </a:r>
            <a:r>
              <a:rPr lang="en-US" altLang="zh-CN" sz="2000" b="1" u="sng">
                <a:solidFill>
                  <a:schemeClr val="tx2"/>
                </a:solidFill>
                <a:ea typeface="黑体" pitchFamily="49" charset="-122"/>
              </a:rPr>
              <a:t>/</a:t>
            </a:r>
            <a:r>
              <a:rPr lang="zh-CN" altLang="en-US" sz="2000" b="1" u="sng">
                <a:solidFill>
                  <a:schemeClr val="tx2"/>
                </a:solidFill>
                <a:ea typeface="黑体" pitchFamily="49" charset="-122"/>
              </a:rPr>
              <a:t>地区</a:t>
            </a:r>
            <a:r>
              <a:rPr lang="en-US" altLang="zh-CN" sz="2000" b="1" u="sng">
                <a:solidFill>
                  <a:schemeClr val="tx2"/>
                </a:solidFill>
                <a:ea typeface="黑体" pitchFamily="49" charset="-122"/>
              </a:rPr>
              <a:t>/</a:t>
            </a:r>
            <a:r>
              <a:rPr lang="zh-CN" altLang="en-US" sz="2000" b="1" u="sng">
                <a:solidFill>
                  <a:schemeClr val="tx2"/>
                </a:solidFill>
                <a:ea typeface="黑体" pitchFamily="49" charset="-122"/>
              </a:rPr>
              <a:t>经济体：</a:t>
            </a:r>
            <a:endParaRPr lang="zh-CN" altLang="en-US" sz="2000" b="1" i="1" u="sng">
              <a:solidFill>
                <a:schemeClr val="tx2"/>
              </a:solidFill>
              <a:ea typeface="黑体" pitchFamily="49" charset="-122"/>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9" name="Picture 11"/>
          <p:cNvPicPr>
            <a:picLocks noChangeAspect="1" noChangeArrowheads="1"/>
          </p:cNvPicPr>
          <p:nvPr/>
        </p:nvPicPr>
        <p:blipFill>
          <a:blip r:embed="rId3" cstate="print">
            <a:duotone>
              <a:schemeClr val="bg2">
                <a:shade val="45000"/>
                <a:satMod val="135000"/>
              </a:schemeClr>
              <a:prstClr val="white"/>
            </a:duotone>
          </a:blip>
          <a:stretch>
            <a:fillRect/>
          </a:stretch>
        </p:blipFill>
        <p:spPr bwMode="auto">
          <a:xfrm>
            <a:off x="409575" y="391348"/>
            <a:ext cx="12115800" cy="8023151"/>
          </a:xfrm>
          <a:prstGeom prst="rect">
            <a:avLst/>
          </a:prstGeom>
          <a:ln>
            <a:noFill/>
          </a:ln>
          <a:effectLst>
            <a:softEdge rad="112500"/>
          </a:effectLst>
        </p:spPr>
      </p:pic>
      <p:sp>
        <p:nvSpPr>
          <p:cNvPr id="128002" name="Rectangle 2"/>
          <p:cNvSpPr>
            <a:spLocks noGrp="1" noChangeArrowheads="1"/>
          </p:cNvSpPr>
          <p:nvPr>
            <p:ph type="title" idx="4294967295"/>
          </p:nvPr>
        </p:nvSpPr>
        <p:spPr>
          <a:xfrm>
            <a:off x="638175" y="458788"/>
            <a:ext cx="11761788" cy="609600"/>
          </a:xfrm>
        </p:spPr>
        <p:txBody>
          <a:bodyPr/>
          <a:lstStyle/>
          <a:p>
            <a:pPr>
              <a:defRPr/>
            </a:pPr>
            <a:r>
              <a:rPr lang="zh-CN" altLang="en-US" smtClean="0">
                <a:solidFill>
                  <a:schemeClr val="tx2"/>
                </a:solidFill>
                <a:effectLst>
                  <a:outerShdw blurRad="38100" dist="38100" dir="2700000" algn="tl">
                    <a:srgbClr val="C0C0C0"/>
                  </a:outerShdw>
                </a:effectLst>
                <a:ea typeface="黑体" pitchFamily="2" charset="-122"/>
                <a:sym typeface="Arial" pitchFamily="34" charset="0"/>
              </a:rPr>
              <a:t>一般性比较 </a:t>
            </a:r>
            <a:r>
              <a:rPr lang="en-US" altLang="zh-CN" smtClean="0">
                <a:solidFill>
                  <a:schemeClr val="tx2"/>
                </a:solidFill>
                <a:effectLst>
                  <a:outerShdw blurRad="38100" dist="38100" dir="2700000" algn="tl">
                    <a:srgbClr val="C0C0C0"/>
                  </a:outerShdw>
                </a:effectLst>
                <a:ea typeface="黑体" pitchFamily="2" charset="-122"/>
                <a:sym typeface="Arial" pitchFamily="34" charset="0"/>
              </a:rPr>
              <a:t>– </a:t>
            </a:r>
            <a:r>
              <a:rPr lang="zh-CN" altLang="en-US" smtClean="0">
                <a:solidFill>
                  <a:schemeClr val="tx2"/>
                </a:solidFill>
                <a:effectLst>
                  <a:outerShdw blurRad="38100" dist="38100" dir="2700000" algn="tl">
                    <a:srgbClr val="C0C0C0"/>
                  </a:outerShdw>
                </a:effectLst>
                <a:ea typeface="黑体" pitchFamily="2" charset="-122"/>
                <a:sym typeface="Arial" pitchFamily="34" charset="0"/>
              </a:rPr>
              <a:t>北美地区：</a:t>
            </a:r>
          </a:p>
        </p:txBody>
      </p:sp>
      <p:sp>
        <p:nvSpPr>
          <p:cNvPr id="3" name="Content Placeholder 2"/>
          <p:cNvSpPr>
            <a:spLocks/>
          </p:cNvSpPr>
          <p:nvPr/>
        </p:nvSpPr>
        <p:spPr bwMode="auto">
          <a:xfrm>
            <a:off x="714375" y="2592388"/>
            <a:ext cx="3886200" cy="5181600"/>
          </a:xfrm>
          <a:prstGeom prst="rect">
            <a:avLst/>
          </a:prstGeom>
          <a:noFill/>
          <a:ln w="9525">
            <a:noFill/>
            <a:miter lim="800000"/>
            <a:headEnd/>
            <a:tailEnd/>
          </a:ln>
          <a:effectLst>
            <a:outerShdw dist="12700" dir="8100000" sy="-23000" kx="800382" algn="br" rotWithShape="0">
              <a:srgbClr val="000000">
                <a:alpha val="20000"/>
              </a:srgbClr>
            </a:outerShdw>
          </a:effectLst>
        </p:spPr>
        <p:txBody>
          <a:bodyPr/>
          <a:lstStyle/>
          <a:p>
            <a:pPr marL="282575" indent="-282575" defTabSz="914400" eaLnBrk="0" hangingPunct="0">
              <a:lnSpc>
                <a:spcPct val="120000"/>
              </a:lnSpc>
              <a:spcBef>
                <a:spcPts val="500"/>
              </a:spcBef>
              <a:buClr>
                <a:schemeClr val="tx2"/>
              </a:buClr>
              <a:buSzPct val="80000"/>
              <a:buFont typeface="Wingdings" pitchFamily="2" charset="2"/>
              <a:buNone/>
              <a:defRPr/>
            </a:pPr>
            <a:r>
              <a:rPr lang="zh-CN" altLang="en-US" sz="2400" b="1">
                <a:solidFill>
                  <a:srgbClr val="17375E"/>
                </a:solidFill>
                <a:latin typeface="Arial" pitchFamily="34" charset="0"/>
                <a:ea typeface="黑体" pitchFamily="2" charset="-122"/>
                <a:sym typeface="Arial" pitchFamily="34" charset="0"/>
              </a:rPr>
              <a:t>   </a:t>
            </a:r>
            <a:r>
              <a:rPr lang="zh-CN" altLang="en-US" sz="2400" b="1" u="sng">
                <a:solidFill>
                  <a:srgbClr val="17375E"/>
                </a:solidFill>
                <a:latin typeface="Arial" pitchFamily="34" charset="0"/>
                <a:ea typeface="黑体" pitchFamily="2" charset="-122"/>
                <a:sym typeface="Arial" pitchFamily="34" charset="0"/>
              </a:rPr>
              <a:t>美国 </a:t>
            </a:r>
          </a:p>
          <a:p>
            <a:pPr marL="282575" indent="-282575" defTabSz="914400" eaLnBrk="0" hangingPunct="0">
              <a:lnSpc>
                <a:spcPct val="120000"/>
              </a:lnSpc>
              <a:spcBef>
                <a:spcPts val="500"/>
              </a:spcBef>
              <a:buClr>
                <a:schemeClr val="tx2"/>
              </a:buClr>
              <a:buSzPct val="80000"/>
              <a:buFont typeface="Wingdings" pitchFamily="2" charset="2"/>
              <a:buNone/>
              <a:defRPr/>
            </a:pPr>
            <a:endParaRPr lang="zh-CN" altLang="en-US" sz="800" b="1" u="sng">
              <a:solidFill>
                <a:srgbClr val="17375E"/>
              </a:solidFill>
              <a:latin typeface="Arial" pitchFamily="34" charset="0"/>
              <a:ea typeface="黑体" pitchFamily="2" charset="-122"/>
              <a:sym typeface="Arial" pitchFamily="34" charset="0"/>
            </a:endParaRPr>
          </a:p>
          <a:p>
            <a:pPr marL="282575" indent="-282575" defTabSz="914400" eaLnBrk="0" hangingPunct="0">
              <a:lnSpc>
                <a:spcPct val="120000"/>
              </a:lnSpc>
              <a:spcBef>
                <a:spcPts val="500"/>
              </a:spcBef>
              <a:buClr>
                <a:schemeClr val="tx1"/>
              </a:buClr>
              <a:buFont typeface="Wingdings" pitchFamily="2" charset="2"/>
              <a:buChar char="§"/>
              <a:defRPr/>
            </a:pPr>
            <a:r>
              <a:rPr lang="zh-CN" altLang="en-US" sz="2400">
                <a:latin typeface="Arial" pitchFamily="34" charset="0"/>
                <a:ea typeface="黑体" pitchFamily="2" charset="-122"/>
                <a:sym typeface="Arial" pitchFamily="34" charset="0"/>
              </a:rPr>
              <a:t>高度成熟且富有创新性的企业</a:t>
            </a:r>
          </a:p>
          <a:p>
            <a:pPr marL="282575" indent="-282575" defTabSz="914400" eaLnBrk="0" hangingPunct="0">
              <a:lnSpc>
                <a:spcPct val="120000"/>
              </a:lnSpc>
              <a:spcBef>
                <a:spcPts val="500"/>
              </a:spcBef>
              <a:buClr>
                <a:schemeClr val="tx1"/>
              </a:buClr>
              <a:buFont typeface="Wingdings" pitchFamily="2" charset="2"/>
              <a:buChar char="§"/>
              <a:defRPr/>
            </a:pPr>
            <a:r>
              <a:rPr lang="zh-CN" altLang="en-US" sz="2400">
                <a:latin typeface="Arial" pitchFamily="34" charset="0"/>
                <a:ea typeface="黑体" pitchFamily="2" charset="-122"/>
                <a:sym typeface="Arial" pitchFamily="34" charset="0"/>
              </a:rPr>
              <a:t>由出色的大学教育体系与研发业务之间的协作提供支持</a:t>
            </a:r>
          </a:p>
          <a:p>
            <a:pPr marL="282575" indent="-282575" defTabSz="914400" eaLnBrk="0" hangingPunct="0">
              <a:lnSpc>
                <a:spcPct val="120000"/>
              </a:lnSpc>
              <a:spcBef>
                <a:spcPts val="500"/>
              </a:spcBef>
              <a:buClr>
                <a:schemeClr val="tx1"/>
              </a:buClr>
              <a:buFont typeface="Wingdings" pitchFamily="2" charset="2"/>
              <a:buChar char="§"/>
              <a:defRPr/>
            </a:pPr>
            <a:r>
              <a:rPr lang="zh-CN" altLang="en-US" sz="2400">
                <a:latin typeface="Arial" pitchFamily="34" charset="0"/>
                <a:ea typeface="黑体" pitchFamily="2" charset="-122"/>
                <a:sym typeface="Arial" pitchFamily="34" charset="0"/>
              </a:rPr>
              <a:t>世界上最大的经济体</a:t>
            </a:r>
          </a:p>
          <a:p>
            <a:pPr marL="282575" indent="-282575" defTabSz="914400" eaLnBrk="0" hangingPunct="0">
              <a:lnSpc>
                <a:spcPct val="120000"/>
              </a:lnSpc>
              <a:spcBef>
                <a:spcPts val="500"/>
              </a:spcBef>
              <a:buClr>
                <a:schemeClr val="tx1"/>
              </a:buClr>
              <a:buFont typeface="Wingdings" pitchFamily="2" charset="2"/>
              <a:buChar char="§"/>
              <a:defRPr/>
            </a:pPr>
            <a:r>
              <a:rPr lang="zh-CN" altLang="en-US" sz="2400">
                <a:latin typeface="Arial" pitchFamily="34" charset="0"/>
                <a:ea typeface="黑体" pitchFamily="2" charset="-122"/>
                <a:sym typeface="Arial" pitchFamily="34" charset="0"/>
              </a:rPr>
              <a:t>能以高度灵活的薪资水平轻松雇佣富有经验的劳动力</a:t>
            </a:r>
          </a:p>
          <a:p>
            <a:pPr marL="282575" indent="-282575" defTabSz="914400" eaLnBrk="0" hangingPunct="0">
              <a:lnSpc>
                <a:spcPct val="120000"/>
              </a:lnSpc>
              <a:spcBef>
                <a:spcPts val="500"/>
              </a:spcBef>
              <a:buClr>
                <a:schemeClr val="tx1"/>
              </a:buClr>
              <a:defRPr/>
            </a:pPr>
            <a:endParaRPr lang="zh-CN" altLang="en-US" sz="2400">
              <a:latin typeface="Arial" pitchFamily="34" charset="0"/>
              <a:ea typeface="黑体" pitchFamily="2" charset="-122"/>
              <a:sym typeface="Arial" pitchFamily="34" charset="0"/>
            </a:endParaRPr>
          </a:p>
        </p:txBody>
      </p:sp>
      <p:sp>
        <p:nvSpPr>
          <p:cNvPr id="5" name="Content Placeholder 2"/>
          <p:cNvSpPr txBox="1">
            <a:spLocks/>
          </p:cNvSpPr>
          <p:nvPr/>
        </p:nvSpPr>
        <p:spPr>
          <a:xfrm>
            <a:off x="4676775" y="2592388"/>
            <a:ext cx="3733800" cy="4983162"/>
          </a:xfrm>
          <a:prstGeom prst="rect">
            <a:avLst/>
          </a:prstGeom>
          <a:effectLst>
            <a:outerShdw blurRad="76200" dist="12700" dir="8100000" sy="-23000" kx="800400" algn="br" rotWithShape="0">
              <a:prstClr val="black">
                <a:alpha val="20000"/>
              </a:prstClr>
            </a:outerShdw>
          </a:effectLst>
        </p:spPr>
        <p:txBody>
          <a:bodyPr>
            <a:normAutofit/>
          </a:bodyPr>
          <a:lstStyle>
            <a:lvl1pPr marL="342900" indent="-342900" eaLnBrk="0" hangingPunct="0">
              <a:defRPr sz="2600">
                <a:solidFill>
                  <a:schemeClr val="tx1"/>
                </a:solidFill>
                <a:latin typeface="Arial" pitchFamily="34" charset="0"/>
                <a:ea typeface="ヒラギノ角ゴ Pro W3"/>
                <a:cs typeface="ヒラギノ角ゴ Pro W3"/>
              </a:defRPr>
            </a:lvl1pPr>
            <a:lvl2pPr marL="742950" indent="-285750" eaLnBrk="0" hangingPunct="0">
              <a:defRPr sz="2600">
                <a:solidFill>
                  <a:schemeClr val="tx1"/>
                </a:solidFill>
                <a:latin typeface="Arial" pitchFamily="34" charset="0"/>
                <a:ea typeface="ヒラギノ角ゴ Pro W3"/>
                <a:cs typeface="ヒラギノ角ゴ Pro W3"/>
              </a:defRPr>
            </a:lvl2pPr>
            <a:lvl3pPr marL="1143000" indent="-228600" eaLnBrk="0" hangingPunct="0">
              <a:defRPr sz="2600">
                <a:solidFill>
                  <a:schemeClr val="tx1"/>
                </a:solidFill>
                <a:latin typeface="Arial" pitchFamily="34" charset="0"/>
                <a:ea typeface="ヒラギノ角ゴ Pro W3"/>
                <a:cs typeface="ヒラギノ角ゴ Pro W3"/>
              </a:defRPr>
            </a:lvl3pPr>
            <a:lvl4pPr marL="1600200" indent="-228600" eaLnBrk="0" hangingPunct="0">
              <a:defRPr sz="2600">
                <a:solidFill>
                  <a:schemeClr val="tx1"/>
                </a:solidFill>
                <a:latin typeface="Arial" pitchFamily="34" charset="0"/>
                <a:ea typeface="ヒラギノ角ゴ Pro W3"/>
                <a:cs typeface="ヒラギノ角ゴ Pro W3"/>
              </a:defRPr>
            </a:lvl4pPr>
            <a:lvl5pPr marL="2057400" indent="-228600" eaLnBrk="0" hangingPunct="0">
              <a:defRPr sz="2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pPr defTabSz="914400" eaLnBrk="1" hangingPunct="1">
              <a:lnSpc>
                <a:spcPct val="120000"/>
              </a:lnSpc>
              <a:spcBef>
                <a:spcPct val="20000"/>
              </a:spcBef>
              <a:buFont typeface="Arial" pitchFamily="34" charset="0"/>
              <a:buNone/>
              <a:defRPr/>
            </a:pPr>
            <a:r>
              <a:rPr lang="zh-CN" altLang="en-US" sz="2400" b="1">
                <a:solidFill>
                  <a:srgbClr val="17375E"/>
                </a:solidFill>
                <a:ea typeface="黑体" pitchFamily="2" charset="-122"/>
              </a:rPr>
              <a:t>    </a:t>
            </a:r>
            <a:r>
              <a:rPr lang="zh-CN" altLang="en-US" sz="2400" b="1" u="sng">
                <a:solidFill>
                  <a:srgbClr val="17375E"/>
                </a:solidFill>
                <a:ea typeface="黑体" pitchFamily="2" charset="-122"/>
              </a:rPr>
              <a:t>加拿大</a:t>
            </a:r>
          </a:p>
          <a:p>
            <a:pPr defTabSz="914400" eaLnBrk="1" hangingPunct="1">
              <a:lnSpc>
                <a:spcPct val="120000"/>
              </a:lnSpc>
              <a:spcBef>
                <a:spcPct val="20000"/>
              </a:spcBef>
              <a:buFont typeface="Arial" pitchFamily="34" charset="0"/>
              <a:buNone/>
              <a:defRPr/>
            </a:pPr>
            <a:endParaRPr lang="zh-CN" altLang="en-US" sz="800" b="1" u="sng">
              <a:solidFill>
                <a:srgbClr val="17375E"/>
              </a:solidFill>
              <a:ea typeface="黑体" pitchFamily="2" charset="-122"/>
            </a:endParaRPr>
          </a:p>
          <a:p>
            <a:pPr defTabSz="914400" eaLnBrk="1" hangingPunct="1">
              <a:lnSpc>
                <a:spcPct val="120000"/>
              </a:lnSpc>
              <a:spcBef>
                <a:spcPct val="20000"/>
              </a:spcBef>
              <a:buFont typeface="Wingdings" pitchFamily="2" charset="2"/>
              <a:buChar char="§"/>
              <a:defRPr/>
            </a:pPr>
            <a:r>
              <a:rPr lang="zh-CN" altLang="en-US" sz="2400">
                <a:ea typeface="黑体" pitchFamily="2" charset="-122"/>
              </a:rPr>
              <a:t>完善而透明的制度</a:t>
            </a:r>
          </a:p>
          <a:p>
            <a:pPr defTabSz="914400" eaLnBrk="1" hangingPunct="1">
              <a:lnSpc>
                <a:spcPct val="120000"/>
              </a:lnSpc>
              <a:spcBef>
                <a:spcPct val="20000"/>
              </a:spcBef>
              <a:buFont typeface="Wingdings" pitchFamily="2" charset="2"/>
              <a:buChar char="§"/>
              <a:defRPr/>
            </a:pPr>
            <a:r>
              <a:rPr lang="zh-CN" altLang="en-US" sz="2400">
                <a:ea typeface="黑体" pitchFamily="2" charset="-122"/>
              </a:rPr>
              <a:t>高效的劳动和金融市场</a:t>
            </a:r>
          </a:p>
          <a:p>
            <a:pPr defTabSz="914400" eaLnBrk="1" hangingPunct="1">
              <a:lnSpc>
                <a:spcPct val="120000"/>
              </a:lnSpc>
              <a:spcBef>
                <a:spcPct val="20000"/>
              </a:spcBef>
              <a:buFont typeface="Wingdings" pitchFamily="2" charset="2"/>
              <a:buChar char="§"/>
              <a:defRPr/>
            </a:pPr>
            <a:r>
              <a:rPr lang="zh-CN" altLang="en-US" sz="2400">
                <a:ea typeface="黑体" pitchFamily="2" charset="-122"/>
              </a:rPr>
              <a:t>随着研发投入的需求加大，私营企业的创新潜力有所提升</a:t>
            </a:r>
          </a:p>
        </p:txBody>
      </p:sp>
      <p:sp>
        <p:nvSpPr>
          <p:cNvPr id="6" name="Content Placeholder 2"/>
          <p:cNvSpPr txBox="1">
            <a:spLocks/>
          </p:cNvSpPr>
          <p:nvPr/>
        </p:nvSpPr>
        <p:spPr>
          <a:xfrm>
            <a:off x="8639175" y="2592388"/>
            <a:ext cx="3810000" cy="6172200"/>
          </a:xfrm>
          <a:prstGeom prst="rect">
            <a:avLst/>
          </a:prstGeom>
          <a:effectLst>
            <a:outerShdw blurRad="76200" dist="12700" dir="8100000" sy="-23000" kx="800400" algn="br" rotWithShape="0">
              <a:prstClr val="black">
                <a:alpha val="20000"/>
              </a:prstClr>
            </a:outerShdw>
          </a:effectLst>
        </p:spPr>
        <p:txBody>
          <a:bodyPr>
            <a:normAutofit/>
          </a:bodyPr>
          <a:lstStyle>
            <a:lvl1pPr marL="342900" indent="-342900" eaLnBrk="0" hangingPunct="0">
              <a:defRPr sz="2600">
                <a:solidFill>
                  <a:schemeClr val="tx1"/>
                </a:solidFill>
                <a:latin typeface="Arial" pitchFamily="34" charset="0"/>
                <a:ea typeface="ヒラギノ角ゴ Pro W3"/>
                <a:cs typeface="ヒラギノ角ゴ Pro W3"/>
              </a:defRPr>
            </a:lvl1pPr>
            <a:lvl2pPr marL="742950" indent="-285750" eaLnBrk="0" hangingPunct="0">
              <a:defRPr sz="2600">
                <a:solidFill>
                  <a:schemeClr val="tx1"/>
                </a:solidFill>
                <a:latin typeface="Arial" pitchFamily="34" charset="0"/>
                <a:ea typeface="ヒラギノ角ゴ Pro W3"/>
                <a:cs typeface="ヒラギノ角ゴ Pro W3"/>
              </a:defRPr>
            </a:lvl2pPr>
            <a:lvl3pPr marL="1143000" indent="-228600" eaLnBrk="0" hangingPunct="0">
              <a:defRPr sz="2600">
                <a:solidFill>
                  <a:schemeClr val="tx1"/>
                </a:solidFill>
                <a:latin typeface="Arial" pitchFamily="34" charset="0"/>
                <a:ea typeface="ヒラギノ角ゴ Pro W3"/>
                <a:cs typeface="ヒラギノ角ゴ Pro W3"/>
              </a:defRPr>
            </a:lvl3pPr>
            <a:lvl4pPr marL="1600200" indent="-228600" eaLnBrk="0" hangingPunct="0">
              <a:defRPr sz="2600">
                <a:solidFill>
                  <a:schemeClr val="tx1"/>
                </a:solidFill>
                <a:latin typeface="Arial" pitchFamily="34" charset="0"/>
                <a:ea typeface="ヒラギノ角ゴ Pro W3"/>
                <a:cs typeface="ヒラギノ角ゴ Pro W3"/>
              </a:defRPr>
            </a:lvl4pPr>
            <a:lvl5pPr marL="2057400" indent="-228600" eaLnBrk="0" hangingPunct="0">
              <a:defRPr sz="2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pPr defTabSz="914400" eaLnBrk="1" hangingPunct="1">
              <a:lnSpc>
                <a:spcPct val="90000"/>
              </a:lnSpc>
              <a:spcBef>
                <a:spcPct val="20000"/>
              </a:spcBef>
              <a:buFont typeface="Arial" pitchFamily="34" charset="0"/>
              <a:buNone/>
              <a:defRPr/>
            </a:pPr>
            <a:r>
              <a:rPr lang="zh-CN" altLang="en-US" sz="2400" b="1">
                <a:solidFill>
                  <a:srgbClr val="17375E"/>
                </a:solidFill>
                <a:ea typeface="黑体" pitchFamily="2" charset="-122"/>
              </a:rPr>
              <a:t>    </a:t>
            </a:r>
            <a:r>
              <a:rPr lang="zh-CN" altLang="en-US" sz="2400" b="1" u="sng">
                <a:solidFill>
                  <a:srgbClr val="17375E"/>
                </a:solidFill>
                <a:ea typeface="黑体" pitchFamily="2" charset="-122"/>
              </a:rPr>
              <a:t>墨西哥</a:t>
            </a:r>
          </a:p>
          <a:p>
            <a:pPr defTabSz="914400" eaLnBrk="1" hangingPunct="1">
              <a:lnSpc>
                <a:spcPct val="90000"/>
              </a:lnSpc>
              <a:spcBef>
                <a:spcPct val="20000"/>
              </a:spcBef>
              <a:buFont typeface="Arial" pitchFamily="34" charset="0"/>
              <a:buNone/>
              <a:defRPr/>
            </a:pPr>
            <a:endParaRPr lang="zh-CN" altLang="en-US" sz="800" b="1" u="sng">
              <a:solidFill>
                <a:srgbClr val="17375E"/>
              </a:solidFill>
              <a:ea typeface="黑体" pitchFamily="2" charset="-122"/>
            </a:endParaRPr>
          </a:p>
          <a:p>
            <a:pPr defTabSz="914400" eaLnBrk="1" hangingPunct="1">
              <a:lnSpc>
                <a:spcPct val="90000"/>
              </a:lnSpc>
              <a:spcBef>
                <a:spcPct val="20000"/>
              </a:spcBef>
              <a:buFont typeface="Wingdings" pitchFamily="2" charset="2"/>
              <a:buChar char="§"/>
              <a:defRPr/>
            </a:pPr>
            <a:r>
              <a:rPr lang="zh-CN" altLang="en-US" sz="2400">
                <a:ea typeface="黑体" pitchFamily="2" charset="-122"/>
              </a:rPr>
              <a:t>利于当地企业的巨大市场</a:t>
            </a:r>
          </a:p>
          <a:p>
            <a:pPr defTabSz="914400" eaLnBrk="1" hangingPunct="1">
              <a:lnSpc>
                <a:spcPct val="120000"/>
              </a:lnSpc>
              <a:spcBef>
                <a:spcPct val="20000"/>
              </a:spcBef>
              <a:buFont typeface="Wingdings" pitchFamily="2" charset="2"/>
              <a:buChar char="§"/>
              <a:defRPr/>
            </a:pPr>
            <a:r>
              <a:rPr lang="zh-CN" altLang="en-US" sz="2400">
                <a:ea typeface="黑体" pitchFamily="2" charset="-122"/>
              </a:rPr>
              <a:t>出色创新的私营企业（发展完善的集群）</a:t>
            </a:r>
          </a:p>
          <a:p>
            <a:pPr defTabSz="914400" eaLnBrk="1" hangingPunct="1">
              <a:lnSpc>
                <a:spcPct val="90000"/>
              </a:lnSpc>
              <a:spcBef>
                <a:spcPct val="20000"/>
              </a:spcBef>
              <a:buFont typeface="Wingdings" pitchFamily="2" charset="2"/>
              <a:buChar char="§"/>
              <a:defRPr/>
            </a:pPr>
            <a:r>
              <a:rPr lang="zh-CN" altLang="en-US" sz="2400">
                <a:ea typeface="黑体" pitchFamily="2" charset="-122"/>
              </a:rPr>
              <a:t>法规繁杂、工资税高、制度可靠性不高</a:t>
            </a:r>
          </a:p>
          <a:p>
            <a:pPr defTabSz="914400" eaLnBrk="1" hangingPunct="1">
              <a:lnSpc>
                <a:spcPct val="90000"/>
              </a:lnSpc>
              <a:spcBef>
                <a:spcPct val="20000"/>
              </a:spcBef>
              <a:buFont typeface="Wingdings" pitchFamily="2" charset="2"/>
              <a:buChar char="§"/>
              <a:defRPr/>
            </a:pPr>
            <a:r>
              <a:rPr lang="zh-CN" altLang="en-US" sz="2400">
                <a:ea typeface="黑体" pitchFamily="2" charset="-122"/>
              </a:rPr>
              <a:t>安全问题日益严重 </a:t>
            </a:r>
          </a:p>
          <a:p>
            <a:pPr defTabSz="914400" eaLnBrk="1" hangingPunct="1">
              <a:lnSpc>
                <a:spcPct val="90000"/>
              </a:lnSpc>
              <a:spcBef>
                <a:spcPct val="20000"/>
              </a:spcBef>
              <a:buFont typeface="Arial" pitchFamily="34" charset="0"/>
              <a:buChar char="•"/>
              <a:defRPr/>
            </a:pPr>
            <a:endParaRPr lang="zh-CN" altLang="en-US" sz="2400">
              <a:ea typeface="黑体" pitchFamily="2" charset="-122"/>
            </a:endParaRPr>
          </a:p>
        </p:txBody>
      </p:sp>
      <p:sp>
        <p:nvSpPr>
          <p:cNvPr id="27654" name="Text Box 8"/>
          <p:cNvSpPr txBox="1">
            <a:spLocks noChangeArrowheads="1"/>
          </p:cNvSpPr>
          <p:nvPr/>
        </p:nvSpPr>
        <p:spPr bwMode="auto">
          <a:xfrm>
            <a:off x="561975" y="1220788"/>
            <a:ext cx="12115800" cy="457200"/>
          </a:xfrm>
          <a:prstGeom prst="rect">
            <a:avLst/>
          </a:prstGeom>
          <a:noFill/>
          <a:ln w="9525">
            <a:noFill/>
            <a:miter lim="800000"/>
            <a:headEnd/>
            <a:tailEnd/>
          </a:ln>
        </p:spPr>
        <p:txBody>
          <a:bodyPr>
            <a:spAutoFit/>
          </a:bodyPr>
          <a:lstStyle/>
          <a:p>
            <a:pPr defTabSz="914400"/>
            <a:r>
              <a:rPr lang="zh-CN" altLang="en-US" sz="2400">
                <a:ea typeface="黑体" pitchFamily="49" charset="-122"/>
              </a:rPr>
              <a:t>基于</a:t>
            </a:r>
            <a:r>
              <a:rPr lang="zh-CN" altLang="en-US" sz="2400" i="1">
                <a:ea typeface="黑体" pitchFamily="49" charset="-122"/>
              </a:rPr>
              <a:t> </a:t>
            </a:r>
            <a:r>
              <a:rPr lang="en-US" altLang="zh-CN" sz="2400" i="1">
                <a:ea typeface="黑体" pitchFamily="49" charset="-122"/>
              </a:rPr>
              <a:t>2010–2011</a:t>
            </a:r>
            <a:r>
              <a:rPr lang="zh-CN" altLang="en-US" sz="2400">
                <a:ea typeface="黑体" pitchFamily="49" charset="-122"/>
              </a:rPr>
              <a:t> </a:t>
            </a:r>
            <a:r>
              <a:rPr lang="zh-CN" altLang="en-US" sz="2400" i="1">
                <a:ea typeface="黑体" pitchFamily="49" charset="-122"/>
              </a:rPr>
              <a:t>年全球竞争力报告</a:t>
            </a:r>
            <a:r>
              <a:rPr lang="zh-CN" altLang="en-US" sz="2400">
                <a:ea typeface="黑体" pitchFamily="49" charset="-122"/>
              </a:rPr>
              <a:t>，以下是北美地区国家的特征：</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638175" y="458788"/>
            <a:ext cx="11761788" cy="609600"/>
          </a:xfrm>
        </p:spPr>
        <p:txBody>
          <a:bodyPr/>
          <a:lstStyle/>
          <a:p>
            <a:pPr>
              <a:defRPr/>
            </a:pPr>
            <a:r>
              <a:rPr lang="zh-CN" altLang="en-US" smtClean="0">
                <a:solidFill>
                  <a:schemeClr val="tx2"/>
                </a:solidFill>
                <a:effectLst>
                  <a:outerShdw blurRad="38100" dist="38100" dir="2700000" algn="tl">
                    <a:srgbClr val="C0C0C0"/>
                  </a:outerShdw>
                </a:effectLst>
                <a:ea typeface="黑体" pitchFamily="2" charset="-122"/>
                <a:sym typeface="Arial" pitchFamily="34" charset="0"/>
              </a:rPr>
              <a:t>全球经济 </a:t>
            </a:r>
            <a:r>
              <a:rPr lang="en-US" altLang="zh-CN" smtClean="0">
                <a:solidFill>
                  <a:schemeClr val="tx2"/>
                </a:solidFill>
                <a:effectLst>
                  <a:outerShdw blurRad="38100" dist="38100" dir="2700000" algn="tl">
                    <a:srgbClr val="C0C0C0"/>
                  </a:outerShdw>
                </a:effectLst>
                <a:ea typeface="黑体" pitchFamily="2" charset="-122"/>
                <a:sym typeface="Arial" pitchFamily="34" charset="0"/>
              </a:rPr>
              <a:t>– </a:t>
            </a:r>
            <a:r>
              <a:rPr lang="zh-CN" altLang="en-US" smtClean="0">
                <a:solidFill>
                  <a:schemeClr val="tx2"/>
                </a:solidFill>
                <a:effectLst>
                  <a:outerShdw blurRad="38100" dist="38100" dir="2700000" algn="tl">
                    <a:srgbClr val="C0C0C0"/>
                  </a:outerShdw>
                </a:effectLst>
                <a:ea typeface="黑体" pitchFamily="2" charset="-122"/>
                <a:sym typeface="Arial" pitchFamily="34" charset="0"/>
              </a:rPr>
              <a:t>投资动向如何？</a:t>
            </a:r>
          </a:p>
        </p:txBody>
      </p:sp>
      <p:sp>
        <p:nvSpPr>
          <p:cNvPr id="5" name="Content Placeholder 2"/>
          <p:cNvSpPr txBox="1">
            <a:spLocks/>
          </p:cNvSpPr>
          <p:nvPr/>
        </p:nvSpPr>
        <p:spPr>
          <a:xfrm>
            <a:off x="714375" y="6326188"/>
            <a:ext cx="11887200" cy="1600200"/>
          </a:xfrm>
          <a:prstGeom prst="rect">
            <a:avLst/>
          </a:prstGeom>
          <a:effectLst>
            <a:outerShdw blurRad="76200" dist="12700" dir="8100000" sy="-23000" kx="800400" algn="br" rotWithShape="0">
              <a:prstClr val="black">
                <a:alpha val="20000"/>
              </a:prstClr>
            </a:outerShdw>
          </a:effectLst>
        </p:spPr>
        <p:txBody>
          <a:bodyPr>
            <a:normAutofit/>
          </a:bodyPr>
          <a:lstStyle>
            <a:lvl1pPr eaLnBrk="0" hangingPunct="0">
              <a:defRPr sz="2600">
                <a:solidFill>
                  <a:schemeClr val="tx1"/>
                </a:solidFill>
                <a:latin typeface="Arial" pitchFamily="34" charset="0"/>
                <a:ea typeface="ヒラギノ角ゴ Pro W3"/>
                <a:cs typeface="ヒラギノ角ゴ Pro W3"/>
              </a:defRPr>
            </a:lvl1pPr>
            <a:lvl2pPr marL="742950" indent="-285750" eaLnBrk="0" hangingPunct="0">
              <a:defRPr sz="2600">
                <a:solidFill>
                  <a:schemeClr val="tx1"/>
                </a:solidFill>
                <a:latin typeface="Arial" pitchFamily="34" charset="0"/>
                <a:ea typeface="ヒラギノ角ゴ Pro W3"/>
                <a:cs typeface="ヒラギノ角ゴ Pro W3"/>
              </a:defRPr>
            </a:lvl2pPr>
            <a:lvl3pPr marL="1143000" indent="-228600" eaLnBrk="0" hangingPunct="0">
              <a:defRPr sz="2600">
                <a:solidFill>
                  <a:schemeClr val="tx1"/>
                </a:solidFill>
                <a:latin typeface="Arial" pitchFamily="34" charset="0"/>
                <a:ea typeface="ヒラギノ角ゴ Pro W3"/>
                <a:cs typeface="ヒラギノ角ゴ Pro W3"/>
              </a:defRPr>
            </a:lvl3pPr>
            <a:lvl4pPr marL="1600200" indent="-228600" eaLnBrk="0" hangingPunct="0">
              <a:defRPr sz="2600">
                <a:solidFill>
                  <a:schemeClr val="tx1"/>
                </a:solidFill>
                <a:latin typeface="Arial" pitchFamily="34" charset="0"/>
                <a:ea typeface="ヒラギノ角ゴ Pro W3"/>
                <a:cs typeface="ヒラギノ角ゴ Pro W3"/>
              </a:defRPr>
            </a:lvl4pPr>
            <a:lvl5pPr marL="2057400" indent="-228600" eaLnBrk="0" hangingPunct="0">
              <a:defRPr sz="2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pPr defTabSz="914400" eaLnBrk="1" hangingPunct="1">
              <a:lnSpc>
                <a:spcPct val="120000"/>
              </a:lnSpc>
              <a:spcBef>
                <a:spcPct val="20000"/>
              </a:spcBef>
              <a:buFont typeface="Arial" pitchFamily="34" charset="0"/>
              <a:buNone/>
              <a:defRPr/>
            </a:pPr>
            <a:r>
              <a:rPr lang="zh-CN" altLang="en-US">
                <a:ea typeface="黑体" pitchFamily="2" charset="-122"/>
              </a:rPr>
              <a:t>很多企业发现，在境外选址虽然存在品质控制难题和生产力损失，但这并不能抹杀成本方面的优势；因此他们最后还是希望靠近其产品和服务的最终市场目的地。</a:t>
            </a:r>
          </a:p>
        </p:txBody>
      </p:sp>
      <p:sp>
        <p:nvSpPr>
          <p:cNvPr id="29699" name="Text Box 4"/>
          <p:cNvSpPr txBox="1">
            <a:spLocks noChangeArrowheads="1"/>
          </p:cNvSpPr>
          <p:nvPr/>
        </p:nvSpPr>
        <p:spPr bwMode="auto">
          <a:xfrm>
            <a:off x="485775" y="1296988"/>
            <a:ext cx="12192000" cy="488950"/>
          </a:xfrm>
          <a:prstGeom prst="rect">
            <a:avLst/>
          </a:prstGeom>
          <a:noFill/>
          <a:ln w="9525">
            <a:noFill/>
            <a:miter lim="800000"/>
            <a:headEnd/>
            <a:tailEnd/>
          </a:ln>
        </p:spPr>
        <p:txBody>
          <a:bodyPr>
            <a:spAutoFit/>
          </a:bodyPr>
          <a:lstStyle/>
          <a:p>
            <a:pPr defTabSz="914400"/>
            <a:r>
              <a:rPr lang="zh-CN" altLang="en-US">
                <a:ea typeface="黑体" pitchFamily="49" charset="-122"/>
              </a:rPr>
              <a:t>全球经济局势迫使各企业重新考虑其投资策略，并在美国选择经营场所。</a:t>
            </a:r>
          </a:p>
        </p:txBody>
      </p:sp>
      <p:pic>
        <p:nvPicPr>
          <p:cNvPr id="29700" name="Picture 5" descr="id73728_USCompanies_ArticleLarge"/>
          <p:cNvPicPr>
            <a:picLocks noChangeAspect="1" noChangeArrowheads="1"/>
          </p:cNvPicPr>
          <p:nvPr/>
        </p:nvPicPr>
        <p:blipFill>
          <a:blip r:embed="rId3"/>
          <a:srcRect/>
          <a:stretch>
            <a:fillRect/>
          </a:stretch>
        </p:blipFill>
        <p:spPr bwMode="auto">
          <a:xfrm>
            <a:off x="8029575" y="2516188"/>
            <a:ext cx="4048125" cy="3276600"/>
          </a:xfrm>
          <a:prstGeom prst="rect">
            <a:avLst/>
          </a:prstGeom>
          <a:solidFill>
            <a:schemeClr val="bg1">
              <a:alpha val="27058"/>
            </a:schemeClr>
          </a:solidFill>
          <a:ln w="9525">
            <a:noFill/>
            <a:miter lim="800000"/>
            <a:headEnd/>
            <a:tailEnd/>
          </a:ln>
        </p:spPr>
      </p:pic>
      <p:sp>
        <p:nvSpPr>
          <p:cNvPr id="3" name="Content Placeholder 2"/>
          <p:cNvSpPr>
            <a:spLocks/>
          </p:cNvSpPr>
          <p:nvPr/>
        </p:nvSpPr>
        <p:spPr bwMode="auto">
          <a:xfrm>
            <a:off x="714375" y="2363788"/>
            <a:ext cx="7162800" cy="3581400"/>
          </a:xfrm>
          <a:prstGeom prst="rect">
            <a:avLst/>
          </a:prstGeom>
          <a:noFill/>
          <a:ln w="9525">
            <a:noFill/>
            <a:miter lim="800000"/>
            <a:headEnd/>
            <a:tailEnd/>
          </a:ln>
          <a:effectLst>
            <a:outerShdw dist="12700" dir="8100000" sy="-23000" kx="800382" algn="br" rotWithShape="0">
              <a:srgbClr val="000000">
                <a:alpha val="20000"/>
              </a:srgbClr>
            </a:outerShdw>
          </a:effectLst>
        </p:spPr>
        <p:txBody>
          <a:bodyPr/>
          <a:lstStyle/>
          <a:p>
            <a:pPr marL="282575" indent="-282575" defTabSz="914400" eaLnBrk="0" hangingPunct="0">
              <a:lnSpc>
                <a:spcPct val="120000"/>
              </a:lnSpc>
              <a:spcBef>
                <a:spcPts val="500"/>
              </a:spcBef>
              <a:buClr>
                <a:schemeClr val="tx1"/>
              </a:buClr>
              <a:defRPr/>
            </a:pPr>
            <a:r>
              <a:rPr lang="zh-CN" altLang="en-US" b="1" i="1" u="sng">
                <a:solidFill>
                  <a:schemeClr val="tx2"/>
                </a:solidFill>
                <a:effectLst>
                  <a:outerShdw blurRad="38100" dist="38100" dir="2700000" algn="tl">
                    <a:srgbClr val="C0C0C0"/>
                  </a:outerShdw>
                </a:effectLst>
                <a:latin typeface="Arial" pitchFamily="34" charset="0"/>
                <a:ea typeface="黑体" pitchFamily="2" charset="-122"/>
                <a:sym typeface="Arial" pitchFamily="34" charset="0"/>
              </a:rPr>
              <a:t>更加受欢迎：</a:t>
            </a:r>
          </a:p>
          <a:p>
            <a:pPr marL="282575" indent="-282575" defTabSz="914400" eaLnBrk="0" hangingPunct="0">
              <a:lnSpc>
                <a:spcPct val="120000"/>
              </a:lnSpc>
              <a:spcBef>
                <a:spcPts val="500"/>
              </a:spcBef>
              <a:buClr>
                <a:schemeClr val="tx1"/>
              </a:buClr>
              <a:defRPr/>
            </a:pPr>
            <a:endParaRPr lang="zh-CN" altLang="en-US" sz="1200" b="1" i="1" u="sng">
              <a:solidFill>
                <a:schemeClr val="tx2"/>
              </a:solidFill>
              <a:effectLst>
                <a:outerShdw blurRad="38100" dist="38100" dir="2700000" algn="tl">
                  <a:srgbClr val="C0C0C0"/>
                </a:outerShdw>
              </a:effectLst>
              <a:latin typeface="Arial" pitchFamily="34" charset="0"/>
              <a:ea typeface="黑体" pitchFamily="2" charset="-122"/>
              <a:sym typeface="Arial" pitchFamily="34" charset="0"/>
            </a:endParaRPr>
          </a:p>
          <a:p>
            <a:pPr marL="282575" indent="-282575" defTabSz="914400" eaLnBrk="0" hangingPunct="0">
              <a:lnSpc>
                <a:spcPct val="120000"/>
              </a:lnSpc>
              <a:spcBef>
                <a:spcPts val="500"/>
              </a:spcBef>
              <a:buClr>
                <a:schemeClr val="tx1"/>
              </a:buClr>
              <a:defRPr/>
            </a:pPr>
            <a:r>
              <a:rPr lang="zh-CN" altLang="en-US" sz="2400">
                <a:latin typeface="Arial" pitchFamily="34" charset="0"/>
                <a:ea typeface="黑体" pitchFamily="2" charset="-122"/>
                <a:sym typeface="Arial" pitchFamily="34" charset="0"/>
              </a:rPr>
              <a:t>制造企业（包括海外外包）在了解到以下因素后，会重新在美国选择经营场所：</a:t>
            </a:r>
          </a:p>
          <a:p>
            <a:pPr marL="282575" indent="-282575" defTabSz="914400" eaLnBrk="0" hangingPunct="0">
              <a:lnSpc>
                <a:spcPct val="120000"/>
              </a:lnSpc>
              <a:spcBef>
                <a:spcPts val="500"/>
              </a:spcBef>
              <a:buClr>
                <a:schemeClr val="tx1"/>
              </a:buClr>
              <a:defRPr/>
            </a:pPr>
            <a:endParaRPr lang="zh-CN" altLang="en-US" sz="800">
              <a:latin typeface="Arial" pitchFamily="34" charset="0"/>
              <a:ea typeface="黑体" pitchFamily="2" charset="-122"/>
              <a:sym typeface="Arial" pitchFamily="34" charset="0"/>
            </a:endParaRPr>
          </a:p>
          <a:p>
            <a:pPr marL="742950" lvl="1" indent="-285750" defTabSz="914400" eaLnBrk="0" hangingPunct="0">
              <a:lnSpc>
                <a:spcPct val="120000"/>
              </a:lnSpc>
              <a:spcBef>
                <a:spcPts val="500"/>
              </a:spcBef>
              <a:buClr>
                <a:schemeClr val="tx1"/>
              </a:buClr>
              <a:buFont typeface="Wingdings" pitchFamily="2" charset="2"/>
              <a:buChar char="Ø"/>
              <a:defRPr/>
            </a:pPr>
            <a:r>
              <a:rPr lang="zh-CN" altLang="en-US" sz="2400">
                <a:latin typeface="Arial" pitchFamily="34" charset="0"/>
                <a:ea typeface="黑体" pitchFamily="2" charset="-122"/>
                <a:sym typeface="Arial" pitchFamily="34" charset="0"/>
              </a:rPr>
              <a:t>美国可提供合格且价格合理的劳动力； </a:t>
            </a:r>
          </a:p>
          <a:p>
            <a:pPr marL="742950" lvl="1" indent="-285750" defTabSz="914400" eaLnBrk="0" hangingPunct="0">
              <a:lnSpc>
                <a:spcPct val="120000"/>
              </a:lnSpc>
              <a:spcBef>
                <a:spcPts val="500"/>
              </a:spcBef>
              <a:buClr>
                <a:schemeClr val="tx1"/>
              </a:buClr>
              <a:buFont typeface="Wingdings" pitchFamily="2" charset="2"/>
              <a:buChar char="Ø"/>
              <a:defRPr/>
            </a:pPr>
            <a:r>
              <a:rPr lang="zh-CN" altLang="en-US" sz="2400">
                <a:latin typeface="Arial" pitchFamily="34" charset="0"/>
                <a:ea typeface="黑体" pitchFamily="2" charset="-122"/>
                <a:sym typeface="Arial" pitchFamily="34" charset="0"/>
              </a:rPr>
              <a:t>低税率； </a:t>
            </a:r>
          </a:p>
          <a:p>
            <a:pPr marL="742950" lvl="1" indent="-285750" defTabSz="914400" eaLnBrk="0" hangingPunct="0">
              <a:lnSpc>
                <a:spcPct val="120000"/>
              </a:lnSpc>
              <a:spcBef>
                <a:spcPts val="500"/>
              </a:spcBef>
              <a:buClr>
                <a:schemeClr val="tx1"/>
              </a:buClr>
              <a:buFont typeface="Wingdings" pitchFamily="2" charset="2"/>
              <a:buChar char="Ø"/>
              <a:defRPr/>
            </a:pPr>
            <a:r>
              <a:rPr lang="zh-CN" altLang="en-US" sz="2400">
                <a:latin typeface="Arial" pitchFamily="34" charset="0"/>
                <a:ea typeface="黑体" pitchFamily="2" charset="-122"/>
                <a:sym typeface="Arial" pitchFamily="34" charset="0"/>
              </a:rPr>
              <a:t>具有吸引力的经济诱因 </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593725" y="363538"/>
            <a:ext cx="11761788" cy="1009650"/>
          </a:xfrm>
        </p:spPr>
        <p:txBody>
          <a:bodyPr/>
          <a:lstStyle/>
          <a:p>
            <a:pPr>
              <a:defRPr/>
            </a:pPr>
            <a:r>
              <a:rPr lang="zh-CN" altLang="en-US" sz="3600" smtClean="0">
                <a:solidFill>
                  <a:srgbClr val="003C7B"/>
                </a:solidFill>
                <a:effectLst>
                  <a:outerShdw blurRad="38100" dist="38100" dir="2700000" algn="tl">
                    <a:srgbClr val="C0C0C0"/>
                  </a:outerShdw>
                </a:effectLst>
                <a:ea typeface="黑体" pitchFamily="2" charset="-122"/>
                <a:sym typeface="Arial" pitchFamily="34" charset="0"/>
              </a:rPr>
              <a:t>内华达 </a:t>
            </a:r>
            <a:r>
              <a:rPr lang="en-US" altLang="zh-CN" sz="3600" smtClean="0">
                <a:solidFill>
                  <a:srgbClr val="003C7B"/>
                </a:solidFill>
                <a:effectLst>
                  <a:outerShdw blurRad="38100" dist="38100" dir="2700000" algn="tl">
                    <a:srgbClr val="C0C0C0"/>
                  </a:outerShdw>
                </a:effectLst>
                <a:ea typeface="黑体" pitchFamily="2" charset="-122"/>
                <a:sym typeface="Arial" pitchFamily="34" charset="0"/>
              </a:rPr>
              <a:t>– </a:t>
            </a:r>
            <a:r>
              <a:rPr lang="zh-CN" altLang="en-US" sz="3600" smtClean="0">
                <a:solidFill>
                  <a:srgbClr val="003C7B"/>
                </a:solidFill>
                <a:effectLst>
                  <a:outerShdw blurRad="38100" dist="38100" dir="2700000" algn="tl">
                    <a:srgbClr val="C0C0C0"/>
                  </a:outerShdw>
                </a:effectLst>
                <a:ea typeface="黑体" pitchFamily="2" charset="-122"/>
                <a:sym typeface="Arial" pitchFamily="34" charset="0"/>
              </a:rPr>
              <a:t>您的商机所在：</a:t>
            </a:r>
          </a:p>
        </p:txBody>
      </p:sp>
      <p:sp>
        <p:nvSpPr>
          <p:cNvPr id="31746" name="Rectangle 3"/>
          <p:cNvSpPr>
            <a:spLocks noGrp="1" noChangeArrowheads="1"/>
          </p:cNvSpPr>
          <p:nvPr>
            <p:ph type="body" idx="4294967295"/>
          </p:nvPr>
        </p:nvSpPr>
        <p:spPr>
          <a:xfrm>
            <a:off x="866775" y="1449388"/>
            <a:ext cx="10820400" cy="6699250"/>
          </a:xfrm>
        </p:spPr>
        <p:txBody>
          <a:bodyPr/>
          <a:lstStyle/>
          <a:p>
            <a:pPr marL="609600" indent="-609600">
              <a:lnSpc>
                <a:spcPct val="110000"/>
              </a:lnSpc>
              <a:buFont typeface="Wingdings" pitchFamily="2" charset="2"/>
              <a:buNone/>
            </a:pPr>
            <a:r>
              <a:rPr lang="zh-CN" altLang="en-US" sz="2800" smtClean="0">
                <a:ea typeface="黑体" pitchFamily="49" charset="-122"/>
              </a:rPr>
              <a:t>以下优势使得内华达成为热门商机之选：</a:t>
            </a:r>
          </a:p>
          <a:p>
            <a:pPr marL="609600" indent="-609600">
              <a:lnSpc>
                <a:spcPct val="110000"/>
              </a:lnSpc>
              <a:buFont typeface="Wingdings" pitchFamily="2" charset="2"/>
              <a:buNone/>
            </a:pPr>
            <a:endParaRPr lang="zh-CN" altLang="en-US" sz="1400" smtClean="0">
              <a:ea typeface="黑体" pitchFamily="49" charset="-122"/>
            </a:endParaRPr>
          </a:p>
          <a:p>
            <a:pPr marL="609600" indent="-609600">
              <a:lnSpc>
                <a:spcPct val="110000"/>
              </a:lnSpc>
              <a:buClr>
                <a:schemeClr val="tx1"/>
              </a:buClr>
              <a:buFont typeface="Wingdings" pitchFamily="2" charset="2"/>
              <a:buAutoNum type="arabicPeriod"/>
            </a:pPr>
            <a:r>
              <a:rPr lang="zh-CN" altLang="en-US" sz="2800" b="1" smtClean="0">
                <a:ea typeface="黑体" pitchFamily="49" charset="-122"/>
              </a:rPr>
              <a:t>企业</a:t>
            </a:r>
            <a:r>
              <a:rPr lang="en-US" altLang="zh-CN" sz="2800" b="1" smtClean="0">
                <a:ea typeface="黑体" pitchFamily="49" charset="-122"/>
              </a:rPr>
              <a:t>/</a:t>
            </a:r>
            <a:r>
              <a:rPr lang="zh-CN" altLang="en-US" sz="2800" b="1" smtClean="0">
                <a:ea typeface="黑体" pitchFamily="49" charset="-122"/>
              </a:rPr>
              <a:t>业务优势</a:t>
            </a:r>
          </a:p>
          <a:p>
            <a:pPr marL="817563" lvl="1" indent="-533400">
              <a:lnSpc>
                <a:spcPct val="110000"/>
              </a:lnSpc>
              <a:buClr>
                <a:schemeClr val="tx1"/>
              </a:buClr>
            </a:pPr>
            <a:r>
              <a:rPr lang="zh-CN" altLang="en-US" smtClean="0">
                <a:ea typeface="黑体" pitchFamily="49" charset="-122"/>
              </a:rPr>
              <a:t>税收结构，稳定的税收和企业政策</a:t>
            </a:r>
          </a:p>
          <a:p>
            <a:pPr marL="817563" lvl="1" indent="-533400">
              <a:lnSpc>
                <a:spcPct val="110000"/>
              </a:lnSpc>
              <a:buClr>
                <a:schemeClr val="tx1"/>
              </a:buClr>
            </a:pPr>
            <a:r>
              <a:rPr lang="zh-CN" altLang="en-US" smtClean="0">
                <a:ea typeface="黑体" pitchFamily="49" charset="-122"/>
              </a:rPr>
              <a:t>公司建立成本低，环境利于企业发展</a:t>
            </a:r>
          </a:p>
          <a:p>
            <a:pPr marL="817563" lvl="1" indent="-533400">
              <a:lnSpc>
                <a:spcPct val="110000"/>
              </a:lnSpc>
              <a:buClr>
                <a:schemeClr val="tx1"/>
              </a:buClr>
            </a:pPr>
            <a:r>
              <a:rPr lang="zh-CN" altLang="en-US" smtClean="0">
                <a:ea typeface="黑体" pitchFamily="49" charset="-122"/>
              </a:rPr>
              <a:t>激励计划</a:t>
            </a:r>
          </a:p>
          <a:p>
            <a:pPr marL="609600" indent="-609600">
              <a:lnSpc>
                <a:spcPct val="110000"/>
              </a:lnSpc>
              <a:buClr>
                <a:schemeClr val="tx1"/>
              </a:buClr>
              <a:buFont typeface="Wingdings" pitchFamily="2" charset="2"/>
              <a:buAutoNum type="arabicPeriod"/>
            </a:pPr>
            <a:r>
              <a:rPr lang="zh-CN" altLang="en-US" sz="2800" b="1" smtClean="0">
                <a:ea typeface="黑体" pitchFamily="49" charset="-122"/>
              </a:rPr>
              <a:t>地理位置和资源</a:t>
            </a:r>
            <a:endParaRPr lang="zh-CN" altLang="en-US" b="1" smtClean="0">
              <a:ea typeface="黑体" pitchFamily="49" charset="-122"/>
            </a:endParaRPr>
          </a:p>
          <a:p>
            <a:pPr marL="817563" lvl="1" indent="-533400">
              <a:lnSpc>
                <a:spcPct val="110000"/>
              </a:lnSpc>
              <a:buClr>
                <a:schemeClr val="tx1"/>
              </a:buClr>
            </a:pPr>
            <a:r>
              <a:rPr lang="zh-CN" altLang="en-US" smtClean="0">
                <a:ea typeface="黑体" pitchFamily="49" charset="-122"/>
              </a:rPr>
              <a:t>靠近大型市场（大都市圈）</a:t>
            </a:r>
          </a:p>
          <a:p>
            <a:pPr marL="817563" lvl="1" indent="-533400">
              <a:lnSpc>
                <a:spcPct val="110000"/>
              </a:lnSpc>
              <a:buClr>
                <a:schemeClr val="tx1"/>
              </a:buClr>
            </a:pPr>
            <a:r>
              <a:rPr lang="zh-CN" altLang="en-US" smtClean="0">
                <a:ea typeface="黑体" pitchFamily="49" charset="-122"/>
              </a:rPr>
              <a:t>优越的基础设施（交通和物流）</a:t>
            </a:r>
          </a:p>
          <a:p>
            <a:pPr marL="817563" lvl="1" indent="-533400">
              <a:lnSpc>
                <a:spcPct val="110000"/>
              </a:lnSpc>
              <a:buClr>
                <a:schemeClr val="tx1"/>
              </a:buClr>
            </a:pPr>
            <a:r>
              <a:rPr lang="zh-CN" altLang="en-US" smtClean="0">
                <a:ea typeface="黑体" pitchFamily="49" charset="-122"/>
              </a:rPr>
              <a:t>自然资源</a:t>
            </a:r>
          </a:p>
          <a:p>
            <a:pPr marL="609600" indent="-609600">
              <a:lnSpc>
                <a:spcPct val="110000"/>
              </a:lnSpc>
              <a:buClr>
                <a:schemeClr val="tx1"/>
              </a:buClr>
              <a:buFont typeface="Wingdings" pitchFamily="2" charset="2"/>
              <a:buAutoNum type="arabicPeriod"/>
            </a:pPr>
            <a:r>
              <a:rPr lang="zh-CN" altLang="en-US" sz="2800" b="1" smtClean="0">
                <a:ea typeface="黑体" pitchFamily="49" charset="-122"/>
              </a:rPr>
              <a:t>教育、劳动力和生活方式</a:t>
            </a:r>
          </a:p>
          <a:p>
            <a:pPr marL="817563" lvl="1" indent="-533400">
              <a:lnSpc>
                <a:spcPct val="110000"/>
              </a:lnSpc>
              <a:buClr>
                <a:schemeClr val="tx1"/>
              </a:buClr>
            </a:pPr>
            <a:r>
              <a:rPr lang="zh-CN" altLang="en-US" smtClean="0">
                <a:ea typeface="黑体" pitchFamily="49" charset="-122"/>
              </a:rPr>
              <a:t>与商界紧密结合的协作式教育体系</a:t>
            </a:r>
          </a:p>
          <a:p>
            <a:pPr marL="817563" lvl="1" indent="-533400">
              <a:lnSpc>
                <a:spcPct val="110000"/>
              </a:lnSpc>
              <a:buClr>
                <a:schemeClr val="tx1"/>
              </a:buClr>
            </a:pPr>
            <a:r>
              <a:rPr lang="zh-CN" altLang="en-US" smtClean="0">
                <a:ea typeface="黑体" pitchFamily="49" charset="-122"/>
              </a:rPr>
              <a:t>成本合理的高效劳动力</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usa%20map%20states%20sep%20names%20save%20as%20jpg%20smaller"/>
          <p:cNvPicPr>
            <a:picLocks noGrp="1" noChangeAspect="1" noChangeArrowheads="1"/>
          </p:cNvPicPr>
          <p:nvPr>
            <p:ph type="body" idx="4294967295"/>
          </p:nvPr>
        </p:nvPicPr>
        <p:blipFill>
          <a:blip r:embed="rId3"/>
          <a:srcRect/>
          <a:stretch>
            <a:fillRect/>
          </a:stretch>
        </p:blipFill>
        <p:spPr>
          <a:xfrm>
            <a:off x="561975" y="2211388"/>
            <a:ext cx="6629400" cy="5410200"/>
          </a:xfrm>
        </p:spPr>
      </p:pic>
      <p:sp>
        <p:nvSpPr>
          <p:cNvPr id="131074" name="Rectangle 2"/>
          <p:cNvSpPr>
            <a:spLocks noGrp="1" noChangeArrowheads="1"/>
          </p:cNvSpPr>
          <p:nvPr>
            <p:ph type="title" idx="4294967295"/>
          </p:nvPr>
        </p:nvSpPr>
        <p:spPr>
          <a:xfrm>
            <a:off x="485775" y="382588"/>
            <a:ext cx="12344400" cy="838200"/>
          </a:xfrm>
        </p:spPr>
        <p:txBody>
          <a:bodyPr/>
          <a:lstStyle/>
          <a:p>
            <a:pPr>
              <a:defRPr/>
            </a:pPr>
            <a:r>
              <a:rPr lang="zh-CN" altLang="en-US" sz="3600" smtClean="0">
                <a:solidFill>
                  <a:srgbClr val="003C7B"/>
                </a:solidFill>
                <a:effectLst>
                  <a:outerShdw blurRad="38100" dist="38100" dir="2700000" algn="tl">
                    <a:srgbClr val="C0C0C0"/>
                  </a:outerShdw>
                </a:effectLst>
                <a:ea typeface="黑体" pitchFamily="2" charset="-122"/>
                <a:sym typeface="Arial" pitchFamily="34" charset="0"/>
              </a:rPr>
              <a:t>税收结构比较 </a:t>
            </a:r>
            <a:r>
              <a:rPr lang="en-US" altLang="zh-CN" sz="3600" smtClean="0">
                <a:solidFill>
                  <a:srgbClr val="003C7B"/>
                </a:solidFill>
                <a:effectLst>
                  <a:outerShdw blurRad="38100" dist="38100" dir="2700000" algn="tl">
                    <a:srgbClr val="C0C0C0"/>
                  </a:outerShdw>
                </a:effectLst>
                <a:ea typeface="黑体" pitchFamily="2" charset="-122"/>
                <a:sym typeface="Arial" pitchFamily="34" charset="0"/>
              </a:rPr>
              <a:t>– </a:t>
            </a:r>
            <a:r>
              <a:rPr lang="zh-CN" altLang="en-US" sz="3600" smtClean="0">
                <a:solidFill>
                  <a:srgbClr val="003C7B"/>
                </a:solidFill>
                <a:effectLst>
                  <a:outerShdw blurRad="38100" dist="38100" dir="2700000" algn="tl">
                    <a:srgbClr val="C0C0C0"/>
                  </a:outerShdw>
                </a:effectLst>
                <a:ea typeface="黑体" pitchFamily="2" charset="-122"/>
                <a:sym typeface="Arial" pitchFamily="34" charset="0"/>
              </a:rPr>
              <a:t>主要税种：</a:t>
            </a:r>
          </a:p>
        </p:txBody>
      </p:sp>
      <p:graphicFrame>
        <p:nvGraphicFramePr>
          <p:cNvPr id="85086" name="Group 94"/>
          <p:cNvGraphicFramePr>
            <a:graphicFrameLocks noGrp="1"/>
          </p:cNvGraphicFramePr>
          <p:nvPr>
            <p:ph sz="half" idx="4294967295"/>
          </p:nvPr>
        </p:nvGraphicFramePr>
        <p:xfrm>
          <a:off x="7496175" y="1830388"/>
          <a:ext cx="5181600" cy="5637212"/>
        </p:xfrm>
        <a:graphic>
          <a:graphicData uri="http://schemas.openxmlformats.org/drawingml/2006/table">
            <a:tbl>
              <a:tblPr/>
              <a:tblGrid>
                <a:gridCol w="1524000"/>
                <a:gridCol w="1447800"/>
                <a:gridCol w="1371600"/>
                <a:gridCol w="838200"/>
              </a:tblGrid>
              <a:tr h="598488">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州</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企业所得税</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个人所得税</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营业税</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50195"/>
                      </a:srgbClr>
                    </a:solidFill>
                  </a:tcPr>
                </a:tc>
              </a:tr>
              <a:tr h="395288">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outerShdw blurRad="38100" dist="38100" dir="2700000" algn="tl">
                              <a:srgbClr val="FFFFFF"/>
                            </a:outerShdw>
                          </a:effectLst>
                          <a:latin typeface="Arial" pitchFamily="34" charset="0"/>
                          <a:ea typeface="黑体" pitchFamily="2" charset="-122"/>
                          <a:cs typeface="ヒラギノ角ゴ Pro W3"/>
                          <a:sym typeface="Arial" pitchFamily="34" charset="0"/>
                        </a:rPr>
                        <a:t>内华达</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50195"/>
                      </a:srgbClr>
                    </a:solid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outerShdw blurRad="38100" dist="38100" dir="2700000" algn="tl">
                              <a:srgbClr val="FFFFFF"/>
                            </a:outerShdw>
                          </a:effectLst>
                          <a:latin typeface="Arial" pitchFamily="34" charset="0"/>
                          <a:ea typeface="黑体" pitchFamily="2" charset="-122"/>
                          <a:cs typeface="ヒラギノ角ゴ Pro W3"/>
                          <a:sym typeface="Arial" pitchFamily="34" charset="0"/>
                        </a:rPr>
                        <a:t>无</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50195"/>
                      </a:srgbClr>
                    </a:solid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outerShdw blurRad="38100" dist="38100" dir="2700000" algn="tl">
                              <a:srgbClr val="FFFFFF"/>
                            </a:outerShdw>
                          </a:effectLst>
                          <a:latin typeface="Arial" pitchFamily="34" charset="0"/>
                          <a:ea typeface="黑体" pitchFamily="2" charset="-122"/>
                          <a:cs typeface="ヒラギノ角ゴ Pro W3"/>
                          <a:sym typeface="Arial" pitchFamily="34" charset="0"/>
                        </a:rPr>
                        <a:t>无</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50195"/>
                      </a:srgbClr>
                    </a:solid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outerShdw blurRad="38100" dist="38100" dir="2700000" algn="tl">
                              <a:srgbClr val="FFFFFF"/>
                            </a:outerShdw>
                          </a:effectLst>
                          <a:latin typeface="Arial" pitchFamily="34" charset="0"/>
                          <a:ea typeface="黑体" pitchFamily="2" charset="-122"/>
                          <a:cs typeface="ヒラギノ角ゴ Pro W3"/>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50195"/>
                      </a:srgbClr>
                    </a:solidFill>
                  </a:tcPr>
                </a:tc>
              </a:tr>
              <a:tr h="406400">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加利福尼亚</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亚利桑那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犹他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俄勒冈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爱达荷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华盛顿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黑体" pitchFamily="2" charset="-122"/>
                          <a:cs typeface="ヒラギノ角ゴ Pro W3"/>
                          <a:sym typeface="Arial" pitchFamily="34" charset="0"/>
                        </a:rPr>
                        <a:t>无</a:t>
                      </a:r>
                      <a:endParaRPr kumimoji="0" lang="en-US" altLang="zh-CN"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黑体" pitchFamily="2" charset="-122"/>
                        <a:cs typeface="ヒラギノ角ゴ Pro W3"/>
                        <a:sym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黑体" pitchFamily="2" charset="-122"/>
                          <a:cs typeface="ヒラギノ角ゴ Pro W3"/>
                          <a:sym typeface="Arial" pitchFamily="34" charset="0"/>
                        </a:rPr>
                        <a:t>无</a:t>
                      </a:r>
                      <a:endParaRPr kumimoji="0" lang="en-US" altLang="zh-CN"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黑体" pitchFamily="2" charset="-122"/>
                        <a:cs typeface="ヒラギノ角ゴ Pro W3"/>
                        <a:sym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新墨西哥</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德克萨斯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黑体" pitchFamily="2" charset="-122"/>
                          <a:cs typeface="ヒラギノ角ゴ Pro W3"/>
                          <a:sym typeface="Arial" pitchFamily="34" charset="0"/>
                        </a:rPr>
                        <a:t>无</a:t>
                      </a:r>
                      <a:endParaRPr kumimoji="0" lang="en-US" altLang="zh-CN"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黑体" pitchFamily="2" charset="-122"/>
                        <a:cs typeface="ヒラギノ角ゴ Pro W3"/>
                        <a:sym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黑体" pitchFamily="2" charset="-122"/>
                          <a:cs typeface="ヒラギノ角ゴ Pro W3"/>
                          <a:sym typeface="Arial" pitchFamily="34" charset="0"/>
                        </a:rPr>
                        <a:t>无</a:t>
                      </a:r>
                      <a:endParaRPr kumimoji="0" lang="en-US" altLang="zh-CN"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黑体" pitchFamily="2" charset="-122"/>
                        <a:cs typeface="ヒラギノ角ゴ Pro W3"/>
                        <a:sym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佛罗里达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黑体" pitchFamily="2" charset="-122"/>
                          <a:cs typeface="ヒラギノ角ゴ Pro W3"/>
                          <a:sym typeface="Arial" pitchFamily="34" charset="0"/>
                        </a:rPr>
                        <a:t>无</a:t>
                      </a:r>
                      <a:endParaRPr kumimoji="0" lang="en-US" altLang="zh-CN"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黑体" pitchFamily="2" charset="-122"/>
                        <a:cs typeface="ヒラギノ角ゴ Pro W3"/>
                        <a:sym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北卡罗来纳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田纳西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黑体" pitchFamily="2" charset="-122"/>
                          <a:cs typeface="ヒラギノ角ゴ Pro W3"/>
                          <a:sym typeface="Arial" pitchFamily="34" charset="0"/>
                        </a:rPr>
                        <a:t>无</a:t>
                      </a:r>
                      <a:endParaRPr kumimoji="0" lang="en-US" altLang="zh-CN" sz="16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黑体" pitchFamily="2" charset="-122"/>
                        <a:cs typeface="ヒラギノ角ゴ Pro W3"/>
                        <a:sym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Arial" pitchFamily="34" charset="0"/>
                        </a:rPr>
                        <a:t>密歇根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00"/>
                        </a:spcBef>
                        <a:spcAft>
                          <a:spcPct val="0"/>
                        </a:spcAft>
                        <a:buClr>
                          <a:schemeClr val="tx2"/>
                        </a:buClr>
                        <a:buSzPct val="80000"/>
                        <a:buFont typeface="Wingdings" pitchFamily="2" charset="2"/>
                        <a:buNone/>
                        <a:tabLst/>
                      </a:pPr>
                      <a:r>
                        <a:rPr kumimoji="0" lang="zh-CN" altLang="en-US" sz="1600" b="1" i="0" u="none" strike="noStrike" cap="none" normalizeH="0" baseline="0" smtClean="0">
                          <a:ln>
                            <a:noFill/>
                          </a:ln>
                          <a:solidFill>
                            <a:schemeClr val="tx1"/>
                          </a:solidFill>
                          <a:effectLst/>
                          <a:latin typeface="Arial" pitchFamily="34" charset="0"/>
                          <a:ea typeface="黑体" pitchFamily="2" charset="-122"/>
                          <a:cs typeface="ヒラギノ角ゴ Pro W3"/>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72" name="Oval 211"/>
          <p:cNvSpPr>
            <a:spLocks noChangeArrowheads="1"/>
          </p:cNvSpPr>
          <p:nvPr/>
        </p:nvSpPr>
        <p:spPr bwMode="auto">
          <a:xfrm rot="-459463">
            <a:off x="539750" y="2452688"/>
            <a:ext cx="2079625" cy="3717925"/>
          </a:xfrm>
          <a:prstGeom prst="ellipse">
            <a:avLst/>
          </a:prstGeom>
          <a:noFill/>
          <a:ln w="47625">
            <a:solidFill>
              <a:srgbClr val="FF6600"/>
            </a:solidFill>
            <a:round/>
            <a:headEnd/>
            <a:tailEnd/>
          </a:ln>
        </p:spPr>
        <p:txBody>
          <a:bodyPr wrap="none" anchor="ctr"/>
          <a:lstStyle/>
          <a:p>
            <a:endParaRPr lang="zh-CN" altLang="en-US">
              <a:ea typeface="黑体" pitchFamily="49" charset="-122"/>
            </a:endParaRPr>
          </a:p>
        </p:txBody>
      </p:sp>
      <p:sp>
        <p:nvSpPr>
          <p:cNvPr id="33873" name="Oval 249"/>
          <p:cNvSpPr>
            <a:spLocks noChangeArrowheads="1"/>
          </p:cNvSpPr>
          <p:nvPr/>
        </p:nvSpPr>
        <p:spPr bwMode="auto">
          <a:xfrm rot="1198341">
            <a:off x="2311400" y="5545138"/>
            <a:ext cx="4179888" cy="1752600"/>
          </a:xfrm>
          <a:prstGeom prst="ellipse">
            <a:avLst/>
          </a:prstGeom>
          <a:noFill/>
          <a:ln w="47625">
            <a:solidFill>
              <a:srgbClr val="0000FF"/>
            </a:solidFill>
            <a:round/>
            <a:headEnd/>
            <a:tailEnd/>
          </a:ln>
        </p:spPr>
        <p:txBody>
          <a:bodyPr wrap="none" anchor="ctr"/>
          <a:lstStyle/>
          <a:p>
            <a:endParaRPr lang="zh-CN" altLang="en-US">
              <a:ea typeface="黑体" pitchFamily="49" charset="-122"/>
            </a:endParaRPr>
          </a:p>
        </p:txBody>
      </p:sp>
      <p:sp>
        <p:nvSpPr>
          <p:cNvPr id="33874" name="Oval 250"/>
          <p:cNvSpPr>
            <a:spLocks noChangeArrowheads="1"/>
          </p:cNvSpPr>
          <p:nvPr/>
        </p:nvSpPr>
        <p:spPr bwMode="auto">
          <a:xfrm rot="5838648">
            <a:off x="4336257" y="3618706"/>
            <a:ext cx="2736850" cy="1751013"/>
          </a:xfrm>
          <a:prstGeom prst="ellipse">
            <a:avLst/>
          </a:prstGeom>
          <a:noFill/>
          <a:ln w="47625">
            <a:solidFill>
              <a:srgbClr val="008000"/>
            </a:solidFill>
            <a:round/>
            <a:headEnd/>
            <a:tailEnd/>
          </a:ln>
        </p:spPr>
        <p:txBody>
          <a:bodyPr rot="10800000" vert="eaVert" wrap="none" anchor="ctr"/>
          <a:lstStyle/>
          <a:p>
            <a:endParaRPr lang="zh-CN" altLang="en-US">
              <a:ea typeface="黑体" pitchFamily="49" charset="-122"/>
            </a:endParaRPr>
          </a:p>
        </p:txBody>
      </p:sp>
      <p:sp>
        <p:nvSpPr>
          <p:cNvPr id="131376" name="Rectangle 304"/>
          <p:cNvSpPr>
            <a:spLocks noChangeArrowheads="1"/>
          </p:cNvSpPr>
          <p:nvPr/>
        </p:nvSpPr>
        <p:spPr bwMode="auto">
          <a:xfrm>
            <a:off x="638175" y="1220788"/>
            <a:ext cx="11658600" cy="488950"/>
          </a:xfrm>
          <a:prstGeom prst="rect">
            <a:avLst/>
          </a:prstGeom>
          <a:noFill/>
          <a:ln w="9525">
            <a:noFill/>
            <a:miter lim="800000"/>
            <a:headEnd/>
            <a:tailEnd/>
          </a:ln>
          <a:effectLst/>
        </p:spPr>
        <p:txBody>
          <a:bodyPr>
            <a:spAutoFit/>
          </a:bodyPr>
          <a:lstStyle/>
          <a:p>
            <a:pPr defTabSz="914400">
              <a:defRPr/>
            </a:pPr>
            <a:r>
              <a:rPr lang="zh-CN" altLang="en-US" b="1">
                <a:effectLst>
                  <a:outerShdw blurRad="38100" dist="38100" dir="2700000" algn="tl">
                    <a:srgbClr val="C0C0C0"/>
                  </a:outerShdw>
                </a:effectLst>
                <a:latin typeface="Arial" pitchFamily="34" charset="0"/>
                <a:ea typeface="黑体" pitchFamily="2" charset="-122"/>
                <a:sym typeface="Arial" pitchFamily="34" charset="0"/>
              </a:rPr>
              <a:t>内华达与美国一些有代表性的州进行比较</a:t>
            </a:r>
          </a:p>
        </p:txBody>
      </p:sp>
      <p:sp>
        <p:nvSpPr>
          <p:cNvPr id="33876" name="Rectangle 305"/>
          <p:cNvSpPr>
            <a:spLocks noChangeArrowheads="1"/>
          </p:cNvSpPr>
          <p:nvPr/>
        </p:nvSpPr>
        <p:spPr bwMode="auto">
          <a:xfrm>
            <a:off x="714375" y="7773988"/>
            <a:ext cx="838200" cy="152400"/>
          </a:xfrm>
          <a:prstGeom prst="rect">
            <a:avLst/>
          </a:prstGeom>
          <a:solidFill>
            <a:srgbClr val="FF6600"/>
          </a:solidFill>
          <a:ln w="9525">
            <a:noFill/>
            <a:miter lim="800000"/>
            <a:headEnd/>
            <a:tailEnd/>
          </a:ln>
        </p:spPr>
        <p:txBody>
          <a:bodyPr wrap="none" anchor="ctr"/>
          <a:lstStyle/>
          <a:p>
            <a:endParaRPr lang="zh-CN" altLang="en-US">
              <a:ea typeface="黑体" pitchFamily="49" charset="-122"/>
            </a:endParaRPr>
          </a:p>
        </p:txBody>
      </p:sp>
      <p:sp>
        <p:nvSpPr>
          <p:cNvPr id="33877" name="Rectangle 306"/>
          <p:cNvSpPr>
            <a:spLocks noChangeArrowheads="1"/>
          </p:cNvSpPr>
          <p:nvPr/>
        </p:nvSpPr>
        <p:spPr bwMode="auto">
          <a:xfrm>
            <a:off x="714375" y="8002588"/>
            <a:ext cx="838200" cy="152400"/>
          </a:xfrm>
          <a:prstGeom prst="rect">
            <a:avLst/>
          </a:prstGeom>
          <a:solidFill>
            <a:schemeClr val="accent1"/>
          </a:solidFill>
          <a:ln w="9525">
            <a:noFill/>
            <a:miter lim="800000"/>
            <a:headEnd/>
            <a:tailEnd/>
          </a:ln>
        </p:spPr>
        <p:txBody>
          <a:bodyPr wrap="none" anchor="ctr"/>
          <a:lstStyle/>
          <a:p>
            <a:endParaRPr lang="zh-CN" altLang="en-US">
              <a:ea typeface="黑体" pitchFamily="49" charset="-122"/>
            </a:endParaRPr>
          </a:p>
        </p:txBody>
      </p:sp>
      <p:sp>
        <p:nvSpPr>
          <p:cNvPr id="33878" name="Rectangle 307"/>
          <p:cNvSpPr>
            <a:spLocks noChangeArrowheads="1"/>
          </p:cNvSpPr>
          <p:nvPr/>
        </p:nvSpPr>
        <p:spPr bwMode="auto">
          <a:xfrm>
            <a:off x="714375" y="8231188"/>
            <a:ext cx="838200" cy="152400"/>
          </a:xfrm>
          <a:prstGeom prst="rect">
            <a:avLst/>
          </a:prstGeom>
          <a:solidFill>
            <a:srgbClr val="008000"/>
          </a:solidFill>
          <a:ln w="9525">
            <a:noFill/>
            <a:miter lim="800000"/>
            <a:headEnd/>
            <a:tailEnd/>
          </a:ln>
        </p:spPr>
        <p:txBody>
          <a:bodyPr wrap="none" anchor="ctr"/>
          <a:lstStyle/>
          <a:p>
            <a:endParaRPr lang="zh-CN" altLang="en-US">
              <a:ea typeface="黑体" pitchFamily="49" charset="-122"/>
            </a:endParaRPr>
          </a:p>
        </p:txBody>
      </p:sp>
      <p:sp>
        <p:nvSpPr>
          <p:cNvPr id="33879" name="Text Box 308"/>
          <p:cNvSpPr txBox="1">
            <a:spLocks noChangeArrowheads="1"/>
          </p:cNvSpPr>
          <p:nvPr/>
        </p:nvSpPr>
        <p:spPr bwMode="auto">
          <a:xfrm>
            <a:off x="1552575" y="7697788"/>
            <a:ext cx="2690813" cy="244475"/>
          </a:xfrm>
          <a:prstGeom prst="rect">
            <a:avLst/>
          </a:prstGeom>
          <a:noFill/>
          <a:ln w="9525">
            <a:noFill/>
            <a:miter lim="800000"/>
            <a:headEnd/>
            <a:tailEnd/>
          </a:ln>
        </p:spPr>
        <p:txBody>
          <a:bodyPr>
            <a:spAutoFit/>
          </a:bodyPr>
          <a:lstStyle/>
          <a:p>
            <a:pPr defTabSz="914400"/>
            <a:r>
              <a:rPr lang="zh-CN" altLang="en-US" sz="1000">
                <a:ea typeface="黑体" pitchFamily="49" charset="-122"/>
              </a:rPr>
              <a:t>西部地区 </a:t>
            </a:r>
            <a:r>
              <a:rPr lang="en-US" altLang="zh-CN" sz="1000">
                <a:ea typeface="黑体" pitchFamily="49" charset="-122"/>
              </a:rPr>
              <a:t>– </a:t>
            </a:r>
            <a:r>
              <a:rPr lang="zh-CN" altLang="en-US" sz="1000">
                <a:ea typeface="黑体" pitchFamily="49" charset="-122"/>
              </a:rPr>
              <a:t>邻近各州</a:t>
            </a:r>
          </a:p>
        </p:txBody>
      </p:sp>
      <p:sp>
        <p:nvSpPr>
          <p:cNvPr id="33880" name="Text Box 309"/>
          <p:cNvSpPr txBox="1">
            <a:spLocks noChangeArrowheads="1"/>
          </p:cNvSpPr>
          <p:nvPr/>
        </p:nvSpPr>
        <p:spPr bwMode="auto">
          <a:xfrm>
            <a:off x="1552575" y="7926388"/>
            <a:ext cx="2690813" cy="244475"/>
          </a:xfrm>
          <a:prstGeom prst="rect">
            <a:avLst/>
          </a:prstGeom>
          <a:noFill/>
          <a:ln w="9525">
            <a:noFill/>
            <a:miter lim="800000"/>
            <a:headEnd/>
            <a:tailEnd/>
          </a:ln>
        </p:spPr>
        <p:txBody>
          <a:bodyPr>
            <a:spAutoFit/>
          </a:bodyPr>
          <a:lstStyle/>
          <a:p>
            <a:pPr defTabSz="914400"/>
            <a:r>
              <a:rPr lang="zh-CN" altLang="en-US" sz="1000">
                <a:ea typeface="黑体" pitchFamily="49" charset="-122"/>
              </a:rPr>
              <a:t>中西部地区</a:t>
            </a:r>
          </a:p>
        </p:txBody>
      </p:sp>
      <p:sp>
        <p:nvSpPr>
          <p:cNvPr id="33881" name="Text Box 310"/>
          <p:cNvSpPr txBox="1">
            <a:spLocks noChangeArrowheads="1"/>
          </p:cNvSpPr>
          <p:nvPr/>
        </p:nvSpPr>
        <p:spPr bwMode="auto">
          <a:xfrm>
            <a:off x="1552575" y="8154988"/>
            <a:ext cx="2690813" cy="244475"/>
          </a:xfrm>
          <a:prstGeom prst="rect">
            <a:avLst/>
          </a:prstGeom>
          <a:noFill/>
          <a:ln w="9525">
            <a:noFill/>
            <a:miter lim="800000"/>
            <a:headEnd/>
            <a:tailEnd/>
          </a:ln>
        </p:spPr>
        <p:txBody>
          <a:bodyPr>
            <a:spAutoFit/>
          </a:bodyPr>
          <a:lstStyle/>
          <a:p>
            <a:pPr defTabSz="914400"/>
            <a:r>
              <a:rPr lang="zh-CN" altLang="en-US" sz="1000">
                <a:ea typeface="黑体" pitchFamily="49" charset="-122"/>
              </a:rPr>
              <a:t>东部地区</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841" name="Rectangle 3"/>
          <p:cNvSpPr>
            <a:spLocks noGrp="1" noChangeArrowheads="1"/>
          </p:cNvSpPr>
          <p:nvPr>
            <p:ph type="body" sz="half" idx="4294967295"/>
          </p:nvPr>
        </p:nvSpPr>
        <p:spPr>
          <a:xfrm>
            <a:off x="1247775" y="1525588"/>
            <a:ext cx="8458200" cy="4495800"/>
          </a:xfrm>
        </p:spPr>
        <p:txBody>
          <a:bodyPr/>
          <a:lstStyle/>
          <a:p>
            <a:pPr marL="609600" indent="-609600">
              <a:buClr>
                <a:schemeClr val="tx1"/>
              </a:buClr>
              <a:buSzPct val="115000"/>
              <a:buFont typeface="Wingdings" pitchFamily="2" charset="2"/>
              <a:buNone/>
            </a:pPr>
            <a:r>
              <a:rPr lang="zh-CN" altLang="en-US" sz="2800" b="1" smtClean="0">
                <a:ea typeface="黑体" pitchFamily="49" charset="-122"/>
              </a:rPr>
              <a:t>内华达的税收结构</a:t>
            </a:r>
            <a:r>
              <a:rPr lang="zh-CN" altLang="en-US" sz="2800" smtClean="0">
                <a:ea typeface="黑体" pitchFamily="49" charset="-122"/>
              </a:rPr>
              <a:t>是全美赋税最轻之一：</a:t>
            </a:r>
            <a:endParaRPr lang="zh-CN" altLang="en-US" sz="1200" smtClean="0">
              <a:ea typeface="黑体" pitchFamily="49" charset="-122"/>
            </a:endParaRPr>
          </a:p>
          <a:p>
            <a:pPr marL="1593850" lvl="3" indent="-400050" eaLnBrk="1" hangingPunct="1">
              <a:buClr>
                <a:schemeClr val="tx1"/>
              </a:buClr>
            </a:pPr>
            <a:r>
              <a:rPr lang="zh-CN" altLang="en-US" sz="2400" smtClean="0">
                <a:ea typeface="黑体" pitchFamily="49" charset="-122"/>
              </a:rPr>
              <a:t>免企业所得税</a:t>
            </a:r>
            <a:endParaRPr lang="en-US" altLang="zh-CN" sz="2400" smtClean="0">
              <a:ea typeface="黑体" pitchFamily="49" charset="-122"/>
            </a:endParaRPr>
          </a:p>
          <a:p>
            <a:pPr marL="1593850" lvl="3" indent="-400050" eaLnBrk="1" hangingPunct="1">
              <a:buClr>
                <a:schemeClr val="tx1"/>
              </a:buClr>
            </a:pPr>
            <a:r>
              <a:rPr lang="zh-CN" altLang="en-US" sz="2400" smtClean="0">
                <a:ea typeface="黑体" pitchFamily="49" charset="-122"/>
              </a:rPr>
              <a:t>免个人所得税</a:t>
            </a:r>
          </a:p>
          <a:p>
            <a:pPr marL="1593850" lvl="3" indent="-400050" eaLnBrk="1" hangingPunct="1">
              <a:buClr>
                <a:schemeClr val="tx1"/>
              </a:buClr>
            </a:pPr>
            <a:r>
              <a:rPr lang="zh-CN" altLang="en-US" sz="2400" smtClean="0">
                <a:ea typeface="黑体" pitchFamily="49" charset="-122"/>
              </a:rPr>
              <a:t>免库存税</a:t>
            </a:r>
          </a:p>
          <a:p>
            <a:pPr marL="1593850" lvl="3" indent="-400050" eaLnBrk="1" hangingPunct="1">
              <a:buClr>
                <a:schemeClr val="tx1"/>
              </a:buClr>
            </a:pPr>
            <a:r>
              <a:rPr lang="zh-CN" altLang="en-US" sz="2400" smtClean="0">
                <a:ea typeface="黑体" pitchFamily="49" charset="-122"/>
              </a:rPr>
              <a:t>免单一税</a:t>
            </a:r>
          </a:p>
          <a:p>
            <a:pPr marL="1593850" lvl="3" indent="-400050" eaLnBrk="1" hangingPunct="1">
              <a:buClr>
                <a:schemeClr val="tx1"/>
              </a:buClr>
            </a:pPr>
            <a:r>
              <a:rPr lang="zh-CN" altLang="en-US" sz="2400" smtClean="0">
                <a:ea typeface="黑体" pitchFamily="49" charset="-122"/>
              </a:rPr>
              <a:t>免特许税</a:t>
            </a:r>
          </a:p>
          <a:p>
            <a:pPr marL="1593850" lvl="3" indent="-400050" eaLnBrk="1" hangingPunct="1">
              <a:buClr>
                <a:schemeClr val="tx1"/>
              </a:buClr>
            </a:pPr>
            <a:r>
              <a:rPr lang="zh-CN" altLang="en-US" sz="2400" smtClean="0">
                <a:ea typeface="黑体" pitchFamily="49" charset="-122"/>
              </a:rPr>
              <a:t>免遗产税</a:t>
            </a:r>
          </a:p>
          <a:p>
            <a:pPr marL="1593850" lvl="3" indent="-400050" eaLnBrk="1" hangingPunct="1">
              <a:buClr>
                <a:schemeClr val="tx1"/>
              </a:buClr>
            </a:pPr>
            <a:r>
              <a:rPr lang="zh-CN" altLang="en-US" sz="2400" smtClean="0">
                <a:ea typeface="黑体" pitchFamily="49" charset="-122"/>
              </a:rPr>
              <a:t>免特殊无形财产税</a:t>
            </a:r>
          </a:p>
        </p:txBody>
      </p:sp>
      <p:sp>
        <p:nvSpPr>
          <p:cNvPr id="140290" name="Rectangle 2"/>
          <p:cNvSpPr>
            <a:spLocks noGrp="1" noChangeArrowheads="1"/>
          </p:cNvSpPr>
          <p:nvPr>
            <p:ph type="title" idx="4294967295"/>
          </p:nvPr>
        </p:nvSpPr>
        <p:spPr>
          <a:xfrm>
            <a:off x="593725" y="363538"/>
            <a:ext cx="11761788" cy="1009650"/>
          </a:xfrm>
        </p:spPr>
        <p:txBody>
          <a:bodyPr/>
          <a:lstStyle/>
          <a:p>
            <a:pPr>
              <a:defRPr/>
            </a:pPr>
            <a:r>
              <a:rPr lang="zh-CN" altLang="en-US" sz="3600" smtClean="0">
                <a:solidFill>
                  <a:srgbClr val="003C7B"/>
                </a:solidFill>
                <a:effectLst>
                  <a:outerShdw blurRad="38100" dist="38100" dir="2700000" algn="tl">
                    <a:srgbClr val="C0C0C0"/>
                  </a:outerShdw>
                </a:effectLst>
                <a:ea typeface="黑体" pitchFamily="2" charset="-122"/>
                <a:sym typeface="Arial" pitchFamily="34" charset="0"/>
              </a:rPr>
              <a:t>内华达的企业和业务优势：</a:t>
            </a:r>
          </a:p>
        </p:txBody>
      </p:sp>
      <p:graphicFrame>
        <p:nvGraphicFramePr>
          <p:cNvPr id="35843" name="Object 4"/>
          <p:cNvGraphicFramePr>
            <a:graphicFrameLocks noGrp="1" noChangeAspect="1"/>
          </p:cNvGraphicFramePr>
          <p:nvPr>
            <p:ph sz="half" idx="4294967295"/>
          </p:nvPr>
        </p:nvGraphicFramePr>
        <p:xfrm>
          <a:off x="4448175" y="2211388"/>
          <a:ext cx="7607300" cy="5765800"/>
        </p:xfrm>
        <a:graphic>
          <a:graphicData uri="http://schemas.openxmlformats.org/presentationml/2006/ole">
            <p:oleObj spid="_x0000_s35843" r:id="rId4" imgW="7608467" imgH="5767316" progId="Excel.Chart.8">
              <p:embed/>
            </p:oleObj>
          </a:graphicData>
        </a:graphic>
      </p:graphicFrame>
      <p:sp>
        <p:nvSpPr>
          <p:cNvPr id="35844" name="Text Box 5"/>
          <p:cNvSpPr txBox="1">
            <a:spLocks noChangeArrowheads="1"/>
          </p:cNvSpPr>
          <p:nvPr/>
        </p:nvSpPr>
        <p:spPr bwMode="auto">
          <a:xfrm>
            <a:off x="561975" y="6097588"/>
            <a:ext cx="3962400" cy="1006475"/>
          </a:xfrm>
          <a:prstGeom prst="rect">
            <a:avLst/>
          </a:prstGeom>
          <a:noFill/>
          <a:ln w="9525">
            <a:noFill/>
            <a:miter lim="800000"/>
            <a:headEnd/>
            <a:tailEnd/>
          </a:ln>
        </p:spPr>
        <p:txBody>
          <a:bodyPr>
            <a:spAutoFit/>
          </a:bodyPr>
          <a:lstStyle/>
          <a:p>
            <a:pPr defTabSz="914400"/>
            <a:r>
              <a:rPr lang="zh-CN" altLang="en-US" sz="2000">
                <a:ea typeface="黑体" pitchFamily="49" charset="-122"/>
              </a:rPr>
              <a:t>内华达州在 “税务基金会”的 </a:t>
            </a:r>
            <a:r>
              <a:rPr lang="en-US" altLang="zh-CN" sz="2000" i="1">
                <a:ea typeface="黑体" pitchFamily="49" charset="-122"/>
              </a:rPr>
              <a:t>2011 </a:t>
            </a:r>
            <a:r>
              <a:rPr lang="zh-CN" altLang="en-US" sz="2000" i="1">
                <a:ea typeface="黑体" pitchFamily="49" charset="-122"/>
              </a:rPr>
              <a:t>年美国商业税收环境索引</a:t>
            </a:r>
            <a:r>
              <a:rPr lang="zh-CN" altLang="en-US" sz="2000">
                <a:ea typeface="黑体" pitchFamily="49" charset="-122"/>
              </a:rPr>
              <a:t>中</a:t>
            </a:r>
            <a:r>
              <a:rPr lang="zh-CN" altLang="en-US" sz="2000">
                <a:solidFill>
                  <a:schemeClr val="accent1"/>
                </a:solidFill>
                <a:ea typeface="黑体" pitchFamily="49" charset="-122"/>
              </a:rPr>
              <a:t>排名第 </a:t>
            </a:r>
            <a:r>
              <a:rPr lang="en-US" altLang="zh-CN" sz="2000">
                <a:solidFill>
                  <a:schemeClr val="accent1"/>
                </a:solidFill>
                <a:ea typeface="黑体" pitchFamily="49" charset="-122"/>
              </a:rPr>
              <a:t>4 </a:t>
            </a:r>
            <a:r>
              <a:rPr lang="zh-CN" altLang="en-US" sz="2000">
                <a:solidFill>
                  <a:schemeClr val="accent1"/>
                </a:solidFill>
                <a:ea typeface="黑体" pitchFamily="49" charset="-122"/>
              </a:rPr>
              <a:t>位</a:t>
            </a:r>
            <a:r>
              <a:rPr lang="zh-CN" altLang="en-US" sz="2000">
                <a:ea typeface="黑体" pitchFamily="49" charset="-122"/>
              </a:rPr>
              <a:t> </a:t>
            </a:r>
            <a:r>
              <a:rPr lang="zh-CN" altLang="en-US" sz="2000">
                <a:solidFill>
                  <a:srgbClr val="0000FF"/>
                </a:solidFill>
                <a:ea typeface="黑体" pitchFamily="49" charset="-122"/>
              </a:rPr>
              <a:t>。</a:t>
            </a:r>
            <a:endParaRPr lang="zh-CN" altLang="en-US" sz="2000" i="1">
              <a:ea typeface="黑体" pitchFamily="49" charset="-122"/>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790575" y="534988"/>
            <a:ext cx="11761788" cy="762000"/>
          </a:xfrm>
        </p:spPr>
        <p:txBody>
          <a:bodyPr/>
          <a:lstStyle/>
          <a:p>
            <a:pPr>
              <a:defRPr/>
            </a:pPr>
            <a:r>
              <a:rPr lang="zh-CN" altLang="en-US" sz="3600" smtClean="0">
                <a:solidFill>
                  <a:srgbClr val="003C7B"/>
                </a:solidFill>
                <a:effectLst>
                  <a:outerShdw blurRad="38100" dist="38100" dir="2700000" algn="tl">
                    <a:srgbClr val="C0C0C0"/>
                  </a:outerShdw>
                </a:effectLst>
                <a:ea typeface="黑体" pitchFamily="2" charset="-122"/>
                <a:sym typeface="Arial" pitchFamily="34" charset="0"/>
              </a:rPr>
              <a:t>州激励计划：</a:t>
            </a:r>
          </a:p>
        </p:txBody>
      </p:sp>
      <p:sp>
        <p:nvSpPr>
          <p:cNvPr id="37890" name="Rectangle 4"/>
          <p:cNvSpPr>
            <a:spLocks noChangeArrowheads="1"/>
          </p:cNvSpPr>
          <p:nvPr/>
        </p:nvSpPr>
        <p:spPr bwMode="auto">
          <a:xfrm>
            <a:off x="942975" y="1449388"/>
            <a:ext cx="10744200" cy="5813425"/>
          </a:xfrm>
          <a:prstGeom prst="rect">
            <a:avLst/>
          </a:prstGeom>
          <a:noFill/>
          <a:ln w="9525">
            <a:noFill/>
            <a:miter lim="800000"/>
            <a:headEnd/>
            <a:tailEnd/>
          </a:ln>
        </p:spPr>
        <p:txBody>
          <a:bodyPr>
            <a:spAutoFit/>
          </a:bodyPr>
          <a:lstStyle/>
          <a:p>
            <a:pPr lvl="1">
              <a:lnSpc>
                <a:spcPct val="120000"/>
              </a:lnSpc>
              <a:buClr>
                <a:schemeClr val="tx1"/>
              </a:buClr>
              <a:buFont typeface="Wingdings" pitchFamily="2" charset="2"/>
              <a:buChar char="§"/>
            </a:pPr>
            <a:r>
              <a:rPr lang="zh-CN" altLang="en-US" sz="2400" b="1">
                <a:ea typeface="黑体" pitchFamily="49" charset="-122"/>
              </a:rPr>
              <a:t>营业税和使用税减免</a:t>
            </a:r>
            <a:r>
              <a:rPr lang="en-US" altLang="zh-CN" sz="2400" b="1">
                <a:ea typeface="黑体" pitchFamily="49" charset="-122"/>
              </a:rPr>
              <a:t> </a:t>
            </a:r>
            <a:r>
              <a:rPr lang="en-US" altLang="zh-CN" sz="2400">
                <a:ea typeface="黑体" pitchFamily="49" charset="-122"/>
              </a:rPr>
              <a:t>– </a:t>
            </a:r>
            <a:r>
              <a:rPr lang="zh-CN" altLang="en-US" sz="2400">
                <a:ea typeface="黑体" pitchFamily="49" charset="-122"/>
              </a:rPr>
              <a:t>适用于符合资格的机械和设备；减免率将达到 </a:t>
            </a:r>
            <a:r>
              <a:rPr lang="en-US" altLang="zh-CN" sz="2400">
                <a:ea typeface="黑体" pitchFamily="49" charset="-122"/>
              </a:rPr>
              <a:t>2%</a:t>
            </a:r>
          </a:p>
          <a:p>
            <a:pPr lvl="1">
              <a:lnSpc>
                <a:spcPct val="120000"/>
              </a:lnSpc>
              <a:buClr>
                <a:schemeClr val="tx1"/>
              </a:buClr>
              <a:buFont typeface="Wingdings" pitchFamily="2" charset="2"/>
              <a:buChar char="§"/>
            </a:pPr>
            <a:r>
              <a:rPr lang="zh-CN" altLang="en-US" sz="2400" b="1">
                <a:ea typeface="黑体" pitchFamily="49" charset="-122"/>
              </a:rPr>
              <a:t>营业税延期缴纳 </a:t>
            </a:r>
            <a:r>
              <a:rPr lang="en-US" altLang="zh-CN" sz="2400">
                <a:ea typeface="黑体" pitchFamily="49" charset="-122"/>
              </a:rPr>
              <a:t>– </a:t>
            </a:r>
            <a:r>
              <a:rPr lang="zh-CN" altLang="en-US" sz="2400">
                <a:ea typeface="黑体" pitchFamily="49" charset="-122"/>
              </a:rPr>
              <a:t>设立免息付款计划，在为期 </a:t>
            </a:r>
            <a:r>
              <a:rPr lang="en-US" altLang="zh-CN" sz="2400">
                <a:ea typeface="黑体" pitchFamily="49" charset="-122"/>
              </a:rPr>
              <a:t>60 </a:t>
            </a:r>
            <a:r>
              <a:rPr lang="zh-CN" altLang="en-US" sz="2400">
                <a:ea typeface="黑体" pitchFamily="49" charset="-122"/>
              </a:rPr>
              <a:t>个月（</a:t>
            </a:r>
            <a:r>
              <a:rPr lang="en-US" altLang="zh-CN" sz="2400">
                <a:ea typeface="黑体" pitchFamily="49" charset="-122"/>
              </a:rPr>
              <a:t>5 </a:t>
            </a:r>
            <a:r>
              <a:rPr lang="zh-CN" altLang="en-US" sz="2400">
                <a:ea typeface="黑体" pitchFamily="49" charset="-122"/>
              </a:rPr>
              <a:t>年）的时间内每月支付等额税款</a:t>
            </a:r>
            <a:endParaRPr lang="en-US" altLang="zh-CN" sz="2400">
              <a:ea typeface="黑体" pitchFamily="49" charset="-122"/>
            </a:endParaRPr>
          </a:p>
          <a:p>
            <a:pPr lvl="1">
              <a:lnSpc>
                <a:spcPct val="120000"/>
              </a:lnSpc>
              <a:buClr>
                <a:schemeClr val="tx1"/>
              </a:buClr>
              <a:buFont typeface="Wingdings" pitchFamily="2" charset="2"/>
              <a:buChar char="§"/>
            </a:pPr>
            <a:r>
              <a:rPr lang="zh-CN" altLang="en-US" sz="2400" b="1">
                <a:ea typeface="黑体" pitchFamily="49" charset="-122"/>
              </a:rPr>
              <a:t>经过修改的营业税（工资税）减免</a:t>
            </a:r>
            <a:r>
              <a:rPr lang="en-US" altLang="zh-CN" sz="2400">
                <a:ea typeface="黑体" pitchFamily="49" charset="-122"/>
              </a:rPr>
              <a:t> – </a:t>
            </a:r>
            <a:r>
              <a:rPr lang="zh-CN" altLang="en-US" sz="2400">
                <a:ea typeface="黑体" pitchFamily="49" charset="-122"/>
              </a:rPr>
              <a:t>对于新工作为 </a:t>
            </a:r>
            <a:r>
              <a:rPr lang="en-US" altLang="zh-CN" sz="2400">
                <a:ea typeface="黑体" pitchFamily="49" charset="-122"/>
              </a:rPr>
              <a:t>4 </a:t>
            </a:r>
            <a:r>
              <a:rPr lang="zh-CN" altLang="en-US" sz="2400">
                <a:ea typeface="黑体" pitchFamily="49" charset="-122"/>
              </a:rPr>
              <a:t>年 </a:t>
            </a:r>
            <a:r>
              <a:rPr lang="en-US" altLang="zh-CN" sz="2400">
                <a:ea typeface="黑体" pitchFamily="49" charset="-122"/>
              </a:rPr>
              <a:t>50%</a:t>
            </a:r>
          </a:p>
          <a:p>
            <a:pPr lvl="1">
              <a:lnSpc>
                <a:spcPct val="120000"/>
              </a:lnSpc>
              <a:buClr>
                <a:schemeClr val="tx1"/>
              </a:buClr>
              <a:buFont typeface="Wingdings" pitchFamily="2" charset="2"/>
              <a:buChar char="§"/>
            </a:pPr>
            <a:r>
              <a:rPr lang="zh-CN" altLang="en-US" sz="2400" b="1">
                <a:ea typeface="黑体" pitchFamily="49" charset="-122"/>
              </a:rPr>
              <a:t>个人财产税 </a:t>
            </a:r>
            <a:r>
              <a:rPr lang="en-US" altLang="zh-CN" sz="2400">
                <a:ea typeface="黑体" pitchFamily="49" charset="-122"/>
              </a:rPr>
              <a:t>– </a:t>
            </a:r>
            <a:r>
              <a:rPr lang="zh-CN" altLang="en-US" sz="2400">
                <a:ea typeface="黑体" pitchFamily="49" charset="-122"/>
              </a:rPr>
              <a:t>适用于符合资格的设备，最多 </a:t>
            </a:r>
            <a:r>
              <a:rPr lang="en-US" altLang="zh-CN" sz="2400">
                <a:ea typeface="黑体" pitchFamily="49" charset="-122"/>
              </a:rPr>
              <a:t>10 </a:t>
            </a:r>
            <a:r>
              <a:rPr lang="zh-CN" altLang="en-US" sz="2400">
                <a:ea typeface="黑体" pitchFamily="49" charset="-122"/>
              </a:rPr>
              <a:t>年高达</a:t>
            </a:r>
            <a:r>
              <a:rPr lang="en-US" altLang="zh-CN" sz="2400">
                <a:ea typeface="黑体" pitchFamily="49" charset="-122"/>
              </a:rPr>
              <a:t> 50% </a:t>
            </a:r>
            <a:r>
              <a:rPr lang="zh-CN" altLang="en-US" sz="2400">
                <a:ea typeface="黑体" pitchFamily="49" charset="-122"/>
              </a:rPr>
              <a:t>的个人财产税减免</a:t>
            </a:r>
          </a:p>
          <a:p>
            <a:pPr lvl="1">
              <a:lnSpc>
                <a:spcPct val="120000"/>
              </a:lnSpc>
              <a:buClr>
                <a:schemeClr val="tx1"/>
              </a:buClr>
              <a:buFont typeface="Wingdings" pitchFamily="2" charset="2"/>
              <a:buNone/>
            </a:pPr>
            <a:endParaRPr lang="en-US" altLang="zh-CN" sz="2400">
              <a:ea typeface="黑体" pitchFamily="49" charset="-122"/>
            </a:endParaRPr>
          </a:p>
          <a:p>
            <a:pPr lvl="1">
              <a:lnSpc>
                <a:spcPct val="120000"/>
              </a:lnSpc>
              <a:buClr>
                <a:schemeClr val="tx1"/>
              </a:buClr>
              <a:buFont typeface="Wingdings" pitchFamily="2" charset="2"/>
              <a:buNone/>
            </a:pPr>
            <a:r>
              <a:rPr lang="zh-CN" altLang="en-US" sz="2400">
                <a:ea typeface="黑体" pitchFamily="49" charset="-122"/>
              </a:rPr>
              <a:t>除了税收方面的激励措施以外，内华达州还提供了培训计划方面的激励措施：</a:t>
            </a:r>
            <a:endParaRPr lang="zh-CN" altLang="en-US" sz="2400">
              <a:ea typeface="黑体" pitchFamily="49" charset="-122"/>
              <a:sym typeface="Arial" charset="0"/>
            </a:endParaRPr>
          </a:p>
          <a:p>
            <a:pPr lvl="1">
              <a:lnSpc>
                <a:spcPct val="120000"/>
              </a:lnSpc>
              <a:buClr>
                <a:schemeClr val="tx1"/>
              </a:buClr>
              <a:buFont typeface="Wingdings" pitchFamily="2" charset="2"/>
              <a:buChar char="§"/>
            </a:pPr>
            <a:r>
              <a:rPr lang="zh-CN" altLang="en-US" sz="2400" b="1">
                <a:ea typeface="黑体" pitchFamily="49" charset="-122"/>
              </a:rPr>
              <a:t>员工快速培训 </a:t>
            </a:r>
            <a:r>
              <a:rPr lang="en-US" altLang="zh-CN" sz="2400" b="1">
                <a:ea typeface="黑体" pitchFamily="49" charset="-122"/>
              </a:rPr>
              <a:t>(TEN)</a:t>
            </a:r>
            <a:r>
              <a:rPr lang="en-US" altLang="zh-CN" sz="2400">
                <a:ea typeface="黑体" pitchFamily="49" charset="-122"/>
              </a:rPr>
              <a:t> – </a:t>
            </a:r>
            <a:r>
              <a:rPr lang="zh-CN" altLang="en-US" sz="2400">
                <a:ea typeface="黑体" pitchFamily="49" charset="-122"/>
              </a:rPr>
              <a:t>与内华达的各社区大学合作管理和实施的培训</a:t>
            </a:r>
            <a:endParaRPr lang="en-US" altLang="zh-CN" sz="2400">
              <a:ea typeface="黑体" pitchFamily="49" charset="-122"/>
            </a:endParaRPr>
          </a:p>
          <a:p>
            <a:pPr lvl="1">
              <a:lnSpc>
                <a:spcPct val="120000"/>
              </a:lnSpc>
              <a:buClr>
                <a:schemeClr val="tx1"/>
              </a:buClr>
              <a:buFont typeface="Wingdings" pitchFamily="2" charset="2"/>
              <a:buChar char="§"/>
            </a:pPr>
            <a:r>
              <a:rPr lang="zh-CN" altLang="en-US" sz="2400" b="1">
                <a:ea typeface="黑体" pitchFamily="49" charset="-122"/>
              </a:rPr>
              <a:t>银州工作 </a:t>
            </a:r>
            <a:r>
              <a:rPr lang="en-US" altLang="zh-CN" sz="2400">
                <a:ea typeface="黑体" pitchFamily="49" charset="-122"/>
              </a:rPr>
              <a:t>– </a:t>
            </a:r>
            <a:r>
              <a:rPr lang="zh-CN" altLang="en-US" sz="2400">
                <a:ea typeface="黑体" pitchFamily="49" charset="-122"/>
              </a:rPr>
              <a:t>由内华达州就业培训与复职局</a:t>
            </a:r>
            <a:r>
              <a:rPr lang="en-US" altLang="zh-CN" sz="2400">
                <a:ea typeface="黑体" pitchFamily="49" charset="-122"/>
              </a:rPr>
              <a:t> </a:t>
            </a:r>
            <a:r>
              <a:rPr lang="en-US" altLang="zh-CN" sz="2400">
                <a:ea typeface="黑体" pitchFamily="49" charset="-122"/>
                <a:sym typeface="Arial" charset="0"/>
              </a:rPr>
              <a:t>(DETR</a:t>
            </a:r>
            <a:r>
              <a:rPr lang="en-US" altLang="zh-CN" sz="2400">
                <a:solidFill>
                  <a:schemeClr val="tx2"/>
                </a:solidFill>
                <a:ea typeface="黑体" pitchFamily="49" charset="-122"/>
                <a:sym typeface="Arial" charset="0"/>
              </a:rPr>
              <a:t>)</a:t>
            </a:r>
            <a:r>
              <a:rPr lang="en-US" altLang="zh-CN" sz="2400">
                <a:ea typeface="黑体" pitchFamily="49" charset="-122"/>
                <a:sym typeface="Arial" charset="0"/>
              </a:rPr>
              <a:t> </a:t>
            </a:r>
            <a:r>
              <a:rPr lang="zh-CN" altLang="en-US" sz="2400">
                <a:ea typeface="黑体" pitchFamily="49" charset="-122"/>
                <a:sym typeface="Arial" charset="0"/>
              </a:rPr>
              <a:t>管理</a:t>
            </a:r>
          </a:p>
          <a:p>
            <a:pPr lvl="1">
              <a:lnSpc>
                <a:spcPct val="120000"/>
              </a:lnSpc>
              <a:buClr>
                <a:schemeClr val="tx1"/>
              </a:buClr>
              <a:buFont typeface="Wingdings" pitchFamily="2" charset="2"/>
              <a:buChar char="§"/>
            </a:pPr>
            <a:r>
              <a:rPr lang="zh-CN" altLang="en-US" sz="2400" b="1">
                <a:ea typeface="黑体" pitchFamily="49" charset="-122"/>
                <a:sym typeface="Arial" charset="0"/>
              </a:rPr>
              <a:t>工作安置 </a:t>
            </a:r>
            <a:r>
              <a:rPr lang="en-US" altLang="zh-CN" sz="2400">
                <a:ea typeface="黑体" pitchFamily="49" charset="-122"/>
              </a:rPr>
              <a:t>–</a:t>
            </a:r>
            <a:r>
              <a:rPr lang="en-US" altLang="zh-CN" sz="2400">
                <a:ea typeface="黑体" pitchFamily="49" charset="-122"/>
                <a:sym typeface="Arial" charset="0"/>
              </a:rPr>
              <a:t> </a:t>
            </a:r>
            <a:r>
              <a:rPr lang="zh-CN" altLang="en-US" sz="2400">
                <a:ea typeface="黑体" pitchFamily="49" charset="-122"/>
                <a:sym typeface="Arial" charset="0"/>
              </a:rPr>
              <a:t>所有雇主都可免费享受内华达州工作联系招聘和员工搜索</a:t>
            </a:r>
            <a:r>
              <a:rPr lang="en-US" altLang="zh-CN" sz="2400">
                <a:ea typeface="黑体" pitchFamily="49" charset="-122"/>
                <a:sym typeface="Arial" charset="0"/>
              </a:rPr>
              <a:t>/</a:t>
            </a:r>
            <a:r>
              <a:rPr lang="zh-CN" altLang="en-US" sz="2400">
                <a:ea typeface="黑体" pitchFamily="49" charset="-122"/>
                <a:sym typeface="Arial" charset="0"/>
              </a:rPr>
              <a:t>工作安置服务</a:t>
            </a:r>
            <a:endParaRPr lang="en-US" altLang="zh-CN" sz="2400" b="1">
              <a:ea typeface="黑体" pitchFamily="49" charset="-122"/>
            </a:endParaRPr>
          </a:p>
          <a:p>
            <a:pPr lvl="1">
              <a:lnSpc>
                <a:spcPct val="120000"/>
              </a:lnSpc>
              <a:buClr>
                <a:schemeClr val="tx2"/>
              </a:buClr>
            </a:pPr>
            <a:endParaRPr lang="zh-CN" altLang="en-US" sz="2400" b="1">
              <a:ea typeface="黑体" pitchFamily="49" charset="-122"/>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DSK_Dark">
  <a:themeElements>
    <a:clrScheme name="ADSK_Dark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fontScheme name="ADS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SK_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SK_Dark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DSK_White">
  <a:themeElements>
    <a:clrScheme name="ADSK_White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fontScheme name="ADS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SK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SK_White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DSK_Black">
  <a:themeElements>
    <a:clrScheme name="ADSK_Black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fontScheme name="ADS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SK_Bla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SK_Black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ADSK_Dark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themeOverride>
</file>

<file path=ppt/theme/themeOverride10.xml><?xml version="1.0" encoding="utf-8"?>
<a:themeOverride xmlns:a="http://schemas.openxmlformats.org/drawingml/2006/main">
  <a:clrScheme name="3_ADSK_White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themeOverride>
</file>

<file path=ppt/theme/themeOverride11.xml><?xml version="1.0" encoding="utf-8"?>
<a:themeOverride xmlns:a="http://schemas.openxmlformats.org/drawingml/2006/main">
  <a:clrScheme name="4_ADSK_White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themeOverride>
</file>

<file path=ppt/theme/themeOverride12.xml><?xml version="1.0" encoding="utf-8"?>
<a:themeOverride xmlns:a="http://schemas.openxmlformats.org/drawingml/2006/main">
  <a:clrScheme name="5_ADSK_White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themeOverride>
</file>

<file path=ppt/theme/themeOverride13.xml><?xml version="1.0" encoding="utf-8"?>
<a:themeOverride xmlns:a="http://schemas.openxmlformats.org/drawingml/2006/main">
  <a:clrScheme name="6_ADSK_White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themeOverride>
</file>

<file path=ppt/theme/themeOverride14.xml><?xml version="1.0" encoding="utf-8"?>
<a:themeOverride xmlns:a="http://schemas.openxmlformats.org/drawingml/2006/main">
  <a:clrScheme name="7_ADSK_White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themeOverride>
</file>

<file path=ppt/theme/themeOverride15.xml><?xml version="1.0" encoding="utf-8"?>
<a:themeOverride xmlns:a="http://schemas.openxmlformats.org/drawingml/2006/main">
  <a:clrScheme name="1_ADSK_Black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themeOverride>
</file>

<file path=ppt/theme/themeOverride2.xml><?xml version="1.0" encoding="utf-8"?>
<a:themeOverride xmlns:a="http://schemas.openxmlformats.org/drawingml/2006/main">
  <a:clrScheme name="2_ADSK_Dark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themeOverride>
</file>

<file path=ppt/theme/themeOverride3.xml><?xml version="1.0" encoding="utf-8"?>
<a:themeOverride xmlns:a="http://schemas.openxmlformats.org/drawingml/2006/main">
  <a:clrScheme name="3_ADSK_Dark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themeOverride>
</file>

<file path=ppt/theme/themeOverride4.xml><?xml version="1.0" encoding="utf-8"?>
<a:themeOverride xmlns:a="http://schemas.openxmlformats.org/drawingml/2006/main">
  <a:clrScheme name="4_ADSK_Dark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themeOverride>
</file>

<file path=ppt/theme/themeOverride5.xml><?xml version="1.0" encoding="utf-8"?>
<a:themeOverride xmlns:a="http://schemas.openxmlformats.org/drawingml/2006/main">
  <a:clrScheme name="5_ADSK_Dark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themeOverride>
</file>

<file path=ppt/theme/themeOverride6.xml><?xml version="1.0" encoding="utf-8"?>
<a:themeOverride xmlns:a="http://schemas.openxmlformats.org/drawingml/2006/main">
  <a:clrScheme name="6_ADSK_Dark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themeOverride>
</file>

<file path=ppt/theme/themeOverride7.xml><?xml version="1.0" encoding="utf-8"?>
<a:themeOverride xmlns:a="http://schemas.openxmlformats.org/drawingml/2006/main">
  <a:clrScheme name="7_ADSK_Dark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themeOverride>
</file>

<file path=ppt/theme/themeOverride8.xml><?xml version="1.0" encoding="utf-8"?>
<a:themeOverride xmlns:a="http://schemas.openxmlformats.org/drawingml/2006/main">
  <a:clrScheme name="1_ADSK_White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themeOverride>
</file>

<file path=ppt/theme/themeOverride9.xml><?xml version="1.0" encoding="utf-8"?>
<a:themeOverride xmlns:a="http://schemas.openxmlformats.org/drawingml/2006/main">
  <a:clrScheme name="2_ADSK_White 2">
    <a:dk1>
      <a:srgbClr val="000000"/>
    </a:dk1>
    <a:lt1>
      <a:srgbClr val="FFFFFF"/>
    </a:lt1>
    <a:dk2>
      <a:srgbClr val="003C7B"/>
    </a:dk2>
    <a:lt2>
      <a:srgbClr val="FFFFFF"/>
    </a:lt2>
    <a:accent1>
      <a:srgbClr val="000099"/>
    </a:accent1>
    <a:accent2>
      <a:srgbClr val="898DD7"/>
    </a:accent2>
    <a:accent3>
      <a:srgbClr val="FFFFFF"/>
    </a:accent3>
    <a:accent4>
      <a:srgbClr val="000000"/>
    </a:accent4>
    <a:accent5>
      <a:srgbClr val="AAAACA"/>
    </a:accent5>
    <a:accent6>
      <a:srgbClr val="7C7FC3"/>
    </a:accent6>
    <a:hlink>
      <a:srgbClr val="4D4D4D"/>
    </a:hlink>
    <a:folHlink>
      <a:srgbClr val="0066FF"/>
    </a:folHlink>
  </a:clrScheme>
</a:themeOverride>
</file>

<file path=docProps/app.xml><?xml version="1.0" encoding="utf-8"?>
<Properties xmlns="http://schemas.openxmlformats.org/officeDocument/2006/extended-properties" xmlns:vt="http://schemas.openxmlformats.org/officeDocument/2006/docPropsVTypes">
  <Template/>
  <TotalTime>0</TotalTime>
  <Words>4593</Words>
  <Application>Microsoft Office PowerPoint</Application>
  <PresentationFormat>自定义</PresentationFormat>
  <Paragraphs>483</Paragraphs>
  <Slides>24</Slides>
  <Notes>24</Notes>
  <HiddenSlides>0</HiddenSlides>
  <MMClips>0</MMClips>
  <ScaleCrop>false</ScaleCrop>
  <HeadingPairs>
    <vt:vector size="8" baseType="variant">
      <vt:variant>
        <vt:lpstr>已用的字体</vt:lpstr>
      </vt:variant>
      <vt:variant>
        <vt:i4>7</vt:i4>
      </vt:variant>
      <vt:variant>
        <vt:lpstr>演示文稿设计模板</vt:lpstr>
      </vt:variant>
      <vt:variant>
        <vt:i4>18</vt:i4>
      </vt:variant>
      <vt:variant>
        <vt:lpstr>嵌入 OLE 服务器</vt:lpstr>
      </vt:variant>
      <vt:variant>
        <vt:i4>1</vt:i4>
      </vt:variant>
      <vt:variant>
        <vt:lpstr>幻灯片标题</vt:lpstr>
      </vt:variant>
      <vt:variant>
        <vt:i4>24</vt:i4>
      </vt:variant>
    </vt:vector>
  </HeadingPairs>
  <TitlesOfParts>
    <vt:vector size="50" baseType="lpstr">
      <vt:lpstr>Arial</vt:lpstr>
      <vt:lpstr>ヒラギノ角ゴ Pro W3</vt:lpstr>
      <vt:lpstr>Wingdings</vt:lpstr>
      <vt:lpstr>Calibri</vt:lpstr>
      <vt:lpstr>黑体</vt:lpstr>
      <vt:lpstr>Gill Sans</vt:lpstr>
      <vt:lpstr>宋体</vt:lpstr>
      <vt:lpstr>ADSK_Dark</vt:lpstr>
      <vt:lpstr>ADSK_White</vt:lpstr>
      <vt:lpstr>ADSK_Black</vt:lpstr>
      <vt:lpstr>ADSK_Dark</vt:lpstr>
      <vt:lpstr>ADSK_Dark</vt:lpstr>
      <vt:lpstr>ADSK_Dark</vt:lpstr>
      <vt:lpstr>ADSK_Dark</vt:lpstr>
      <vt:lpstr>ADSK_Dark</vt:lpstr>
      <vt:lpstr>ADSK_Dark</vt:lpstr>
      <vt:lpstr>ADSK_Dark</vt:lpstr>
      <vt:lpstr>ADSK_White</vt:lpstr>
      <vt:lpstr>ADSK_White</vt:lpstr>
      <vt:lpstr>ADSK_White</vt:lpstr>
      <vt:lpstr>ADSK_White</vt:lpstr>
      <vt:lpstr>ADSK_White</vt:lpstr>
      <vt:lpstr>ADSK_White</vt:lpstr>
      <vt:lpstr>ADSK_White</vt:lpstr>
      <vt:lpstr>ADSK_Black</vt:lpstr>
      <vt:lpstr>Microsoft Excel 图表</vt:lpstr>
      <vt:lpstr>幻灯片 1</vt:lpstr>
      <vt:lpstr>商业投资选择 – 值得考虑的因素：</vt:lpstr>
      <vt:lpstr>全球竞争力：</vt:lpstr>
      <vt:lpstr>一般性比较 – 北美地区：</vt:lpstr>
      <vt:lpstr>全球经济 – 投资动向如何？</vt:lpstr>
      <vt:lpstr>内华达 – 您的商机所在：</vt:lpstr>
      <vt:lpstr>税收结构比较 – 主要税种：</vt:lpstr>
      <vt:lpstr>内华达的企业和业务优势：</vt:lpstr>
      <vt:lpstr>州激励计划：</vt:lpstr>
      <vt:lpstr>国际服务 – 对外贸易区：</vt:lpstr>
      <vt:lpstr>国际服务 – EB5 签证计划：</vt:lpstr>
      <vt:lpstr>地理位置 - 靠近大型市场</vt:lpstr>
      <vt:lpstr>基础设施 – 交通网络</vt:lpstr>
      <vt:lpstr>基础设施 – 物流和流通网络：</vt:lpstr>
      <vt:lpstr>自然资源和可再生能源  内华达的现状：</vt:lpstr>
      <vt:lpstr>太阳能资源和蕴藏量：</vt:lpstr>
      <vt:lpstr>风力资源和蕴藏量：</vt:lpstr>
      <vt:lpstr>地热资源和蕴藏量：</vt:lpstr>
      <vt:lpstr>锂矿资源：</vt:lpstr>
      <vt:lpstr>教育 - 优质 K-12 教育：</vt:lpstr>
      <vt:lpstr>高等教育 – 内华达大学里诺校区 (UNR)：</vt:lpstr>
      <vt:lpstr>高等教育 – 内华达大学拉斯维加斯校区 (UNLV)：</vt:lpstr>
      <vt:lpstr>沙漠研究所 (DRI)：</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Autodesk Project Dragonfly Executive Summary</dc:title>
  <dc:creator/>
  <cp:lastModifiedBy/>
  <cp:revision>118</cp:revision>
  <dcterms:created xsi:type="dcterms:W3CDTF">2008-06-24T08:39:25Z</dcterms:created>
  <dcterms:modified xsi:type="dcterms:W3CDTF">2012-06-21T21:17:42Z</dcterms:modified>
</cp:coreProperties>
</file>